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0"/>
    <p:restoredTop sz="85081"/>
  </p:normalViewPr>
  <p:slideViewPr>
    <p:cSldViewPr snapToGrid="0" snapToObjects="1">
      <p:cViewPr>
        <p:scale>
          <a:sx n="90" d="100"/>
          <a:sy n="90" d="100"/>
        </p:scale>
        <p:origin x="632" y="6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C5FE0-6ED2-B7E1-494E-1F813C7FD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7150F3-E659-DE02-0601-074ADAAAF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A6CA51-219B-E816-E473-AA0A489499EF}"/>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26382E3-47EF-FEF2-FA4B-9417395E6D27}"/>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482150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BD902-8247-1377-8422-8FBD730FE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B9B06C-9119-5AE1-7F53-2FC0736FD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8F031-F978-D8BE-2DC1-B5696DE9EF2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48A75FD-995E-4BF4-780B-041F23519F76}"/>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6535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Julio Camacho</a:t>
            </a:r>
          </a:p>
          <a:p>
            <a:r>
              <a:rPr lang="en-US" dirty="0">
                <a:solidFill>
                  <a:schemeClr val="bg2"/>
                </a:solidFill>
                <a:latin typeface="Abadi" panose="020B0604020104020204" pitchFamily="34" charset="0"/>
                <a:ea typeface="SF Pro" pitchFamily="2" charset="0"/>
                <a:cs typeface="SF Pro" pitchFamily="2" charset="0"/>
              </a:rPr>
              <a:t>January 27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3279775"/>
          </a:xfrm>
          <a:prstGeom prst="rect">
            <a:avLst/>
          </a:prstGeom>
        </p:spPr>
        <p:txBody>
          <a:bodyPr/>
          <a:lstStyle/>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screen shot of a computer code&#10;&#10;AI-generated content may be incorrect.">
            <a:extLst>
              <a:ext uri="{FF2B5EF4-FFF2-40B4-BE49-F238E27FC236}">
                <a16:creationId xmlns:a16="http://schemas.microsoft.com/office/drawing/2014/main" id="{57C9AB4B-4A94-4BA9-55F9-1A547CFA4C3C}"/>
              </a:ext>
            </a:extLst>
          </p:cNvPr>
          <p:cNvPicPr>
            <a:picLocks noChangeAspect="1"/>
          </p:cNvPicPr>
          <p:nvPr/>
        </p:nvPicPr>
        <p:blipFill>
          <a:blip r:embed="rId3"/>
          <a:stretch>
            <a:fillRect/>
          </a:stretch>
        </p:blipFill>
        <p:spPr>
          <a:xfrm>
            <a:off x="765323" y="1920874"/>
            <a:ext cx="5847174" cy="3089275"/>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5D54B02C-2644-75D3-2AA0-8B272B5B5074}"/>
              </a:ext>
            </a:extLst>
          </p:cNvPr>
          <p:cNvPicPr>
            <a:picLocks noChangeAspect="1"/>
          </p:cNvPicPr>
          <p:nvPr/>
        </p:nvPicPr>
        <p:blipFill>
          <a:blip r:embed="rId4"/>
          <a:stretch>
            <a:fillRect/>
          </a:stretch>
        </p:blipFill>
        <p:spPr>
          <a:xfrm>
            <a:off x="6824589" y="1606609"/>
            <a:ext cx="4292600" cy="43815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687962" cy="5032375"/>
          </a:xfrm>
          <a:prstGeom prst="rect">
            <a:avLst/>
          </a:prstGeom>
        </p:spPr>
        <p:txBody>
          <a:bodyPr lIns="91440" tIns="45720" rIns="91440" bIns="45720" anchor="t"/>
          <a:lstStyle/>
          <a:p>
            <a:pPr marL="0" indent="0">
              <a:lnSpc>
                <a:spcPct val="100000"/>
              </a:lnSpc>
              <a:spcBef>
                <a:spcPts val="1400"/>
              </a:spcBef>
              <a:buNone/>
            </a:pPr>
            <a:r>
              <a:rPr lang="en-US" sz="1600" b="1" i="0" dirty="0">
                <a:effectLst/>
                <a:latin typeface="-apple-system"/>
              </a:rPr>
              <a:t>1. Flight Number vs. Payload Mass (Scatter Plot with Categorical Hue):</a:t>
            </a:r>
            <a:r>
              <a:rPr lang="en-US" sz="1400" b="1" i="0" dirty="0">
                <a:effectLst/>
                <a:latin typeface="-apple-system"/>
              </a:rPr>
              <a:t> </a:t>
            </a:r>
            <a:r>
              <a:rPr lang="en-US" sz="1400" i="0" dirty="0">
                <a:effectLst/>
                <a:latin typeface="-apple-system"/>
              </a:rPr>
              <a:t>T</a:t>
            </a:r>
            <a:r>
              <a:rPr lang="en-US" sz="1600" b="0" i="0" dirty="0">
                <a:effectLst/>
                <a:latin typeface="-apple-system"/>
              </a:rPr>
              <a:t>o visualize how payload mass and flight experience affect landing success rates. Shows that success rates improved with more flights, even with heavier payloads.</a:t>
            </a:r>
            <a:endParaRPr lang="en-US" sz="2200" dirty="0">
              <a:latin typeface="Abadi" panose="020B0604020104020204" pitchFamily="34" charset="0"/>
            </a:endParaRPr>
          </a:p>
          <a:p>
            <a:pPr marL="0" indent="0">
              <a:lnSpc>
                <a:spcPct val="100000"/>
              </a:lnSpc>
              <a:spcBef>
                <a:spcPts val="1400"/>
              </a:spcBef>
              <a:buNone/>
            </a:pPr>
            <a:endParaRPr lang="en-US" sz="1600" b="1" dirty="0">
              <a:latin typeface="-apple-system"/>
            </a:endParaRPr>
          </a:p>
          <a:p>
            <a:pPr marL="0" indent="0">
              <a:lnSpc>
                <a:spcPct val="100000"/>
              </a:lnSpc>
              <a:spcBef>
                <a:spcPts val="1400"/>
              </a:spcBef>
              <a:buNone/>
            </a:pPr>
            <a:r>
              <a:rPr lang="en-US" sz="1600" b="1" dirty="0">
                <a:latin typeface="-apple-system"/>
              </a:rPr>
              <a:t>2</a:t>
            </a:r>
            <a:r>
              <a:rPr lang="en-US" sz="1600" b="1" i="0" dirty="0">
                <a:effectLst/>
                <a:latin typeface="-apple-system"/>
              </a:rPr>
              <a:t>. Flight Number vs. Launch Site (Categorical Plot): </a:t>
            </a:r>
            <a:r>
              <a:rPr lang="en-US" sz="1600" b="0" i="0" dirty="0">
                <a:effectLst/>
                <a:latin typeface="-apple-system"/>
              </a:rPr>
              <a:t>To analyze success patterns across different launch sites over time. Reveals site-specific success trends. </a:t>
            </a:r>
            <a:endParaRPr lang="en-US" sz="1600" dirty="0">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3. </a:t>
            </a:r>
            <a:r>
              <a:rPr lang="en-US" sz="1600" b="1" i="0" dirty="0">
                <a:effectLst/>
                <a:latin typeface="-apple-system"/>
              </a:rPr>
              <a:t>Payload Mass vs. Launch Site (Scatter Plot): </a:t>
            </a:r>
            <a:r>
              <a:rPr lang="en-US" sz="1600" b="0" i="0" dirty="0">
                <a:effectLst/>
                <a:latin typeface="-apple-system"/>
              </a:rPr>
              <a:t>To understand payload capacity limits at different sites. Shows VAFB-SLC has no heavy payload (&gt;10000kg) launches.</a:t>
            </a:r>
            <a:endParaRPr lang="en-US" sz="1600" dirty="0">
              <a:latin typeface="Abadi" panose="020B0604020104020204" pitchFamily="34" charset="0"/>
            </a:endParaRPr>
          </a:p>
          <a:p>
            <a:pPr marL="0" indent="0" algn="l">
              <a:buNone/>
            </a:pPr>
            <a:r>
              <a:rPr lang="en-US" sz="1600" dirty="0">
                <a:solidFill>
                  <a:schemeClr val="accent3">
                    <a:lumMod val="25000"/>
                  </a:schemeClr>
                </a:solidFill>
                <a:latin typeface="Abadi" panose="020B0604020104020204" pitchFamily="34" charset="0"/>
              </a:rPr>
              <a:t>4. </a:t>
            </a:r>
            <a:r>
              <a:rPr lang="en-US" sz="1600" b="1" i="0" dirty="0">
                <a:effectLst/>
                <a:latin typeface="-apple-system"/>
              </a:rPr>
              <a:t>Success Rate by Orbit Type (Bar Chart): </a:t>
            </a:r>
            <a:r>
              <a:rPr lang="en-US" sz="1600" dirty="0"/>
              <a:t>To compare success rates across different orbit types. Identifies which orbits have higher</a:t>
            </a:r>
            <a:r>
              <a:rPr lang="en-US" sz="1600" dirty="0">
                <a:effectLst/>
              </a:rPr>
              <a:t> success rates.</a:t>
            </a:r>
            <a:endParaRPr lang="en-US" sz="1600" dirty="0">
              <a:latin typeface="-apple-system"/>
            </a:endParaRPr>
          </a:p>
          <a:p>
            <a:pPr marL="0" indent="0" algn="l">
              <a:buNone/>
            </a:pPr>
            <a:endParaRPr lang="en-US" sz="1050" dirty="0">
              <a:solidFill>
                <a:schemeClr val="accent3">
                  <a:lumMod val="25000"/>
                </a:schemeClr>
              </a:solidFill>
              <a:latin typeface="Abadi" panose="020B0604020104020204" pitchFamily="34" charset="0"/>
            </a:endParaRPr>
          </a:p>
          <a:p>
            <a:pPr algn="l"/>
            <a:r>
              <a:rPr lang="en-US" sz="1600" b="1" i="0" dirty="0">
                <a:effectLst/>
                <a:latin typeface="-apple-system"/>
              </a:rPr>
              <a:t>5. Launch Success Yearly Trend (Line Plot): </a:t>
            </a:r>
            <a:r>
              <a:rPr lang="en-US" sz="1600" dirty="0"/>
              <a:t>To track improvement in success rates over time. Shows increasing success</a:t>
            </a:r>
            <a:r>
              <a:rPr lang="en-US" sz="1600" dirty="0">
                <a:effectLst/>
              </a:rPr>
              <a:t> trend from 2013-2020.</a:t>
            </a:r>
            <a:br>
              <a:rPr lang="en-US" sz="1100" b="0" i="0" dirty="0">
                <a:solidFill>
                  <a:srgbClr val="BBBBBB"/>
                </a:solidFill>
                <a:effectLst/>
                <a:latin typeface="-apple-system"/>
              </a:rPr>
            </a:br>
            <a:endParaRPr lang="en-US" sz="1600" dirty="0">
              <a:latin typeface="Abadi" panose="020B0604020104020204" pitchFamily="34" charset="0"/>
            </a:endParaRPr>
          </a:p>
          <a:p>
            <a:pPr marL="0" indent="0">
              <a:lnSpc>
                <a:spcPct val="100000"/>
              </a:lnSpc>
              <a:spcBef>
                <a:spcPts val="1400"/>
              </a:spcBef>
              <a:buNone/>
            </a:pPr>
            <a:endParaRPr lang="en-US" sz="105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05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3C53FDC-766E-4A63-E6E5-07C77BB0DB17}"/>
              </a:ext>
            </a:extLst>
          </p:cNvPr>
          <p:cNvPicPr>
            <a:picLocks noChangeAspect="1"/>
          </p:cNvPicPr>
          <p:nvPr/>
        </p:nvPicPr>
        <p:blipFill>
          <a:blip r:embed="rId3"/>
          <a:stretch>
            <a:fillRect/>
          </a:stretch>
        </p:blipFill>
        <p:spPr>
          <a:xfrm>
            <a:off x="2338802" y="2447335"/>
            <a:ext cx="8504552" cy="354357"/>
          </a:xfrm>
          <a:prstGeom prst="rect">
            <a:avLst/>
          </a:prstGeom>
        </p:spPr>
      </p:pic>
      <p:pic>
        <p:nvPicPr>
          <p:cNvPr id="8" name="Picture 7">
            <a:extLst>
              <a:ext uri="{FF2B5EF4-FFF2-40B4-BE49-F238E27FC236}">
                <a16:creationId xmlns:a16="http://schemas.microsoft.com/office/drawing/2014/main" id="{6D84A636-3600-BD8D-6A02-9BF59704D7CD}"/>
              </a:ext>
            </a:extLst>
          </p:cNvPr>
          <p:cNvPicPr>
            <a:picLocks noChangeAspect="1"/>
          </p:cNvPicPr>
          <p:nvPr/>
        </p:nvPicPr>
        <p:blipFill>
          <a:blip r:embed="rId4"/>
          <a:stretch>
            <a:fillRect/>
          </a:stretch>
        </p:blipFill>
        <p:spPr>
          <a:xfrm>
            <a:off x="3513211" y="3234104"/>
            <a:ext cx="7772400" cy="378598"/>
          </a:xfrm>
          <a:prstGeom prst="rect">
            <a:avLst/>
          </a:prstGeom>
        </p:spPr>
      </p:pic>
      <p:pic>
        <p:nvPicPr>
          <p:cNvPr id="10" name="Picture 9">
            <a:extLst>
              <a:ext uri="{FF2B5EF4-FFF2-40B4-BE49-F238E27FC236}">
                <a16:creationId xmlns:a16="http://schemas.microsoft.com/office/drawing/2014/main" id="{B5CB293B-92CD-44D3-C400-0D9DC0CD0B37}"/>
              </a:ext>
            </a:extLst>
          </p:cNvPr>
          <p:cNvPicPr>
            <a:picLocks noChangeAspect="1"/>
          </p:cNvPicPr>
          <p:nvPr/>
        </p:nvPicPr>
        <p:blipFill>
          <a:blip r:embed="rId5"/>
          <a:stretch>
            <a:fillRect/>
          </a:stretch>
        </p:blipFill>
        <p:spPr>
          <a:xfrm>
            <a:off x="3875870" y="3873431"/>
            <a:ext cx="7409741" cy="378599"/>
          </a:xfrm>
          <a:prstGeom prst="rect">
            <a:avLst/>
          </a:prstGeom>
        </p:spPr>
      </p:pic>
      <p:pic>
        <p:nvPicPr>
          <p:cNvPr id="12" name="Picture 11">
            <a:extLst>
              <a:ext uri="{FF2B5EF4-FFF2-40B4-BE49-F238E27FC236}">
                <a16:creationId xmlns:a16="http://schemas.microsoft.com/office/drawing/2014/main" id="{E6E1B056-7E40-883F-8F25-A20B7D7C3D5D}"/>
              </a:ext>
            </a:extLst>
          </p:cNvPr>
          <p:cNvPicPr>
            <a:picLocks noChangeAspect="1"/>
          </p:cNvPicPr>
          <p:nvPr/>
        </p:nvPicPr>
        <p:blipFill>
          <a:blip r:embed="rId6"/>
          <a:stretch>
            <a:fillRect/>
          </a:stretch>
        </p:blipFill>
        <p:spPr>
          <a:xfrm>
            <a:off x="3663950" y="4454208"/>
            <a:ext cx="6343650" cy="570099"/>
          </a:xfrm>
          <a:prstGeom prst="rect">
            <a:avLst/>
          </a:prstGeom>
        </p:spPr>
      </p:pic>
      <p:pic>
        <p:nvPicPr>
          <p:cNvPr id="14" name="Picture 13" descr="A black background with text&#10;&#10;AI-generated content may be incorrect.">
            <a:extLst>
              <a:ext uri="{FF2B5EF4-FFF2-40B4-BE49-F238E27FC236}">
                <a16:creationId xmlns:a16="http://schemas.microsoft.com/office/drawing/2014/main" id="{9F71D511-5D6B-B91E-857F-C5B858CC2325}"/>
              </a:ext>
            </a:extLst>
          </p:cNvPr>
          <p:cNvPicPr>
            <a:picLocks noChangeAspect="1"/>
          </p:cNvPicPr>
          <p:nvPr/>
        </p:nvPicPr>
        <p:blipFill>
          <a:blip r:embed="rId7"/>
          <a:stretch>
            <a:fillRect/>
          </a:stretch>
        </p:blipFill>
        <p:spPr>
          <a:xfrm>
            <a:off x="3314700" y="5288973"/>
            <a:ext cx="5181600" cy="7366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b="1" i="0" dirty="0">
                <a:effectLst/>
                <a:latin typeface="-apple-system"/>
              </a:rPr>
              <a:t>Launch Sites Query: </a:t>
            </a:r>
            <a:r>
              <a:rPr lang="en-US" sz="2000" b="0" i="0" dirty="0">
                <a:effectLst/>
                <a:latin typeface="-apple-system"/>
              </a:rPr>
              <a:t>Retrieved unique launch site names used by SpaceX.</a:t>
            </a:r>
          </a:p>
          <a:p>
            <a:pPr>
              <a:lnSpc>
                <a:spcPct val="100000"/>
              </a:lnSpc>
              <a:spcBef>
                <a:spcPts val="1400"/>
              </a:spcBef>
            </a:pPr>
            <a:r>
              <a:rPr lang="en-US" sz="2000" b="1" i="0" dirty="0">
                <a:effectLst/>
                <a:latin typeface="-apple-system"/>
              </a:rPr>
              <a:t>CCA Launch Sites Query: </a:t>
            </a:r>
            <a:r>
              <a:rPr lang="en-US" sz="2000" b="0" i="0" dirty="0">
                <a:effectLst/>
                <a:latin typeface="-apple-system"/>
              </a:rPr>
              <a:t>Found first 5 launches from sites beginning with "CCA”.</a:t>
            </a:r>
          </a:p>
          <a:p>
            <a:r>
              <a:rPr lang="en-US" sz="2000" b="1" i="0" dirty="0">
                <a:effectLst/>
                <a:latin typeface="-apple-system"/>
              </a:rPr>
              <a:t>Mission Outcomes Query: </a:t>
            </a:r>
            <a:r>
              <a:rPr lang="en-US" sz="2000" dirty="0"/>
              <a:t> Counted total successful</a:t>
            </a:r>
            <a:r>
              <a:rPr lang="en-US" sz="2000" dirty="0">
                <a:effectLst/>
              </a:rPr>
              <a:t> vs failed missions.</a:t>
            </a:r>
          </a:p>
          <a:p>
            <a:pPr marL="0" indent="0">
              <a:buNone/>
            </a:pPr>
            <a:r>
              <a:rPr lang="en-US" sz="2000" dirty="0"/>
              <a:t>	-&gt; Results: 98 successes, 1 failure, 2 partial successes</a:t>
            </a:r>
            <a:endParaRPr lang="en-US" sz="2000" dirty="0">
              <a:latin typeface="Abadi"/>
            </a:endParaRPr>
          </a:p>
          <a:p>
            <a:pPr>
              <a:lnSpc>
                <a:spcPct val="100000"/>
              </a:lnSpc>
              <a:spcBef>
                <a:spcPts val="1400"/>
              </a:spcBef>
            </a:pPr>
            <a:r>
              <a:rPr lang="en-US" sz="2000" b="1" i="0" dirty="0">
                <a:effectLst/>
                <a:latin typeface="-apple-system"/>
              </a:rPr>
              <a:t>Maximum Payload Query: </a:t>
            </a:r>
            <a:r>
              <a:rPr lang="en-US" sz="2000" b="0" i="0" dirty="0">
                <a:effectLst/>
                <a:latin typeface="-apple-system"/>
              </a:rPr>
              <a:t>Identified boosters that carried heaviest payloads.</a:t>
            </a:r>
          </a:p>
          <a:p>
            <a:pPr algn="l"/>
            <a:r>
              <a:rPr lang="en-US" sz="2000" b="1" i="0" dirty="0">
                <a:effectLst/>
                <a:latin typeface="-apple-system"/>
              </a:rPr>
              <a:t>2015 Monthly Launches Query: </a:t>
            </a:r>
            <a:r>
              <a:rPr lang="en-US" sz="2000" b="0" i="0" dirty="0">
                <a:effectLst/>
                <a:latin typeface="-apple-system"/>
              </a:rPr>
              <a:t>Analyzed launches by month in 2015. </a:t>
            </a:r>
            <a:r>
              <a:rPr lang="en-US" sz="2000" dirty="0"/>
              <a:t>Included landing outcomes and booster versions.</a:t>
            </a:r>
          </a:p>
          <a:p>
            <a:pPr algn="l"/>
            <a:r>
              <a:rPr lang="en-US" sz="2000" b="1" i="0" dirty="0">
                <a:effectLst/>
                <a:latin typeface="-apple-system"/>
              </a:rPr>
              <a:t>Landing Outcomes Ranking Query: </a:t>
            </a:r>
            <a:r>
              <a:rPr lang="en-US" sz="2000" b="0" i="0" dirty="0">
                <a:effectLst/>
                <a:latin typeface="-apple-system"/>
              </a:rPr>
              <a:t>Ranked landing outcomes by frequency.</a:t>
            </a:r>
          </a:p>
          <a:p>
            <a:pPr marL="0" indent="0" algn="l">
              <a:buNone/>
            </a:pPr>
            <a:r>
              <a:rPr lang="en-US" sz="2000" dirty="0">
                <a:latin typeface="-apple-system"/>
              </a:rPr>
              <a:t> 	-&gt; </a:t>
            </a:r>
            <a:r>
              <a:rPr lang="en-US" sz="2000" b="0" i="0" dirty="0">
                <a:effectLst/>
                <a:latin typeface="-apple-system"/>
              </a:rPr>
              <a:t>Top results: 10 no attempts, 5 drone ship successes, 5 drone ship failures.</a:t>
            </a:r>
          </a:p>
          <a:p>
            <a:br>
              <a:rPr lang="en-US" sz="1100" b="0" i="0" dirty="0">
                <a:solidFill>
                  <a:srgbClr val="BBBBBB"/>
                </a:solidFill>
                <a:effectLst/>
                <a:latin typeface="-apple-system"/>
              </a:rPr>
            </a:br>
            <a:endParaRPr lang="en-US" sz="1600" dirty="0">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endParaRPr lang="en-US" sz="12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0000" lnSpcReduction="20000"/>
          </a:bodyPr>
          <a:lstStyle/>
          <a:p>
            <a:pPr marL="0" indent="0">
              <a:lnSpc>
                <a:spcPct val="100000"/>
              </a:lnSpc>
              <a:spcBef>
                <a:spcPts val="1400"/>
              </a:spcBef>
              <a:buNone/>
            </a:pPr>
            <a:r>
              <a:rPr lang="en-US" sz="3800" dirty="0"/>
              <a:t>We utilized the Folium library to generate Circle objects, which we used to highlight the Launch Sites on the map by coloring them red. For each Launch Site, we created a cluster containing markers that pinpoint the exact coordinates of rocket launches, indicating whether the launch was successful or failed. </a:t>
            </a:r>
          </a:p>
          <a:p>
            <a:pPr marL="0" indent="0">
              <a:lnSpc>
                <a:spcPct val="100000"/>
              </a:lnSpc>
              <a:spcBef>
                <a:spcPts val="1400"/>
              </a:spcBef>
              <a:buNone/>
            </a:pPr>
            <a:r>
              <a:rPr lang="en-US" sz="3800" dirty="0"/>
              <a:t>Clusters were employed to enhance visual clarity, as they group closely located markers together, making the map more aesthetically pleasing and easier to interpret. Additionally, we used Polyline objects to draw connections between Launch Sites, highways, coastlines, and nearby cities, illustrating their relative proximity.</a:t>
            </a:r>
            <a:endParaRPr lang="en-US" sz="3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US" sz="3100" dirty="0">
                <a:solidFill>
                  <a:schemeClr val="accent3">
                    <a:lumMod val="25000"/>
                  </a:schemeClr>
                </a:solidFill>
                <a:latin typeface="Abadi" panose="020B0604020104020204" pitchFamily="34" charset="0"/>
              </a:rPr>
              <a:t>First, we populate the dropdown menu with a list of launch sites, allowing users to select the one they want to explore. Upon selection, the app displays a Pie Chart that visualizes the success versus failure rates for the chosen site. Additionally, there is an "ALL" option, enabling users to view and compare the success rates across all launch sites. </a:t>
            </a:r>
          </a:p>
          <a:p>
            <a:pPr marL="0" indent="0">
              <a:lnSpc>
                <a:spcPct val="100000"/>
              </a:lnSpc>
              <a:spcBef>
                <a:spcPts val="1400"/>
              </a:spcBef>
              <a:buNone/>
            </a:pPr>
            <a:r>
              <a:rPr lang="en-US" sz="3100" dirty="0">
                <a:solidFill>
                  <a:schemeClr val="accent3">
                    <a:lumMod val="25000"/>
                  </a:schemeClr>
                </a:solidFill>
                <a:latin typeface="Abadi" panose="020B0604020104020204" pitchFamily="34" charset="0"/>
              </a:rPr>
              <a:t>Below the Pie Chart, a Scatter Plot is presented, illustrating the relationship between Payload Mass and Success Rate. This plot includes a range slider, allowing users to adjust the payload mass range and observe how it impacts the success rate of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downloaded the dataset and standardized the data to ensure consistency. After splitting the data into training and testing sets, we developed several models, including Logistic Regression, Support Vector Machine, Decision Tree Classifier, and K-Neighbors Classifier. To optimize these models, we applied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for hyperparameter tuning. Based on the results, the Decision Tree Classifier emerged as the best-performing model, achieving an accuracy of 0.88.</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8"/>
            <a:ext cx="10444486" cy="42182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tx1"/>
                </a:solidFill>
              </a:rPr>
              <a:t>This analysis explores SpaceX Falcon 9 first-stage landing predictions, highlighting key findings. As flight numbers increased, successful landings became more frequent, even with heavier payloads, indicating improved reliability. Multiple launch sites were used, with VAFB-SLC notably handling no payloads over 10,000 kg. Orbit success rates varied: Low Earth Orbit (LEO) showed a correlation between success and flight number, while Geosynchronous Transfer Orbit (GTO) did not. Yearly trends revealed a steady rise in success rates from 2013 to 2020, reflecting SpaceX’s technological advancements.</a:t>
            </a:r>
          </a:p>
          <a:p>
            <a:pPr marL="0" indent="0">
              <a:buNone/>
            </a:pPr>
            <a:r>
              <a:rPr lang="en-US" sz="2000" dirty="0">
                <a:solidFill>
                  <a:schemeClr val="tx1"/>
                </a:solidFill>
              </a:rPr>
              <a:t>Using SQL, deeper insights were uncovered. The first successful ground pad landing occurred on December 22, 2015. Boosters with payloads between 4,000 and 6,000 kg achieved successful drone ship landings, and the mission success rate was high, with 98 successes and only one in-flight failure. The F9 B5 series carried the maximum payload mass, and landing outcomes between 2010 and 2017 included a mix of successful and failed attempts.</a:t>
            </a:r>
          </a:p>
          <a:p>
            <a:pPr marL="0" indent="0">
              <a:buNone/>
            </a:pPr>
            <a:r>
              <a:rPr lang="en-US" sz="2000" dirty="0">
                <a:solidFill>
                  <a:schemeClr val="tx1"/>
                </a:solidFill>
              </a:rPr>
              <a:t>Overall, SpaceX demonstrated clear technological progress, with landing success rates improving over time. Payload mass influenced outcomes but wasn’t the sole factor, and the company achieved high mission success despite the experimental nature of booster recovery. This data underscores SpaceX’s success in developing reusable rocket technology and advancing space exploration.</a:t>
            </a: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Exploratory Data Analysis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2F7D021-BF6F-70A9-B208-57341D9B773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90DE02-9DBD-C0E8-406C-1AAE4719874D}"/>
              </a:ext>
            </a:extLst>
          </p:cNvPr>
          <p:cNvSpPr txBox="1">
            <a:spLocks/>
          </p:cNvSpPr>
          <p:nvPr/>
        </p:nvSpPr>
        <p:spPr>
          <a:xfrm>
            <a:off x="841125" y="1807338"/>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CFCAADF6-3CE3-3253-E0A4-FD289E936C54}"/>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D5D2FC77-3A1F-57D4-D040-2F065F835E6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Interactive analytics demo in screenshots</a:t>
            </a:r>
            <a:endParaRPr lang="en-US" dirty="0">
              <a:solidFill>
                <a:srgbClr val="0B49CB"/>
              </a:solidFill>
            </a:endParaRPr>
          </a:p>
        </p:txBody>
      </p:sp>
      <p:sp>
        <p:nvSpPr>
          <p:cNvPr id="2" name="TextBox 1">
            <a:extLst>
              <a:ext uri="{FF2B5EF4-FFF2-40B4-BE49-F238E27FC236}">
                <a16:creationId xmlns:a16="http://schemas.microsoft.com/office/drawing/2014/main" id="{68982B31-7B7B-0A4E-E336-0B1EC07568AB}"/>
              </a:ext>
            </a:extLst>
          </p:cNvPr>
          <p:cNvSpPr txBox="1"/>
          <p:nvPr/>
        </p:nvSpPr>
        <p:spPr>
          <a:xfrm>
            <a:off x="841125" y="1422400"/>
            <a:ext cx="2625975" cy="369332"/>
          </a:xfrm>
          <a:prstGeom prst="rect">
            <a:avLst/>
          </a:prstGeom>
          <a:noFill/>
        </p:spPr>
        <p:txBody>
          <a:bodyPr wrap="square" rtlCol="0">
            <a:spAutoFit/>
          </a:bodyPr>
          <a:lstStyle/>
          <a:p>
            <a:r>
              <a:rPr lang="en-PR" dirty="0"/>
              <a:t>FOLIUM SCREENSHOTS</a:t>
            </a:r>
          </a:p>
        </p:txBody>
      </p:sp>
      <p:sp>
        <p:nvSpPr>
          <p:cNvPr id="3" name="TextBox 2">
            <a:extLst>
              <a:ext uri="{FF2B5EF4-FFF2-40B4-BE49-F238E27FC236}">
                <a16:creationId xmlns:a16="http://schemas.microsoft.com/office/drawing/2014/main" id="{999B83AE-7ADE-47FC-1AB7-892E06B87301}"/>
              </a:ext>
            </a:extLst>
          </p:cNvPr>
          <p:cNvSpPr txBox="1"/>
          <p:nvPr/>
        </p:nvSpPr>
        <p:spPr>
          <a:xfrm>
            <a:off x="8724902" y="1422400"/>
            <a:ext cx="2197098" cy="369332"/>
          </a:xfrm>
          <a:prstGeom prst="rect">
            <a:avLst/>
          </a:prstGeom>
          <a:noFill/>
        </p:spPr>
        <p:txBody>
          <a:bodyPr wrap="square" rtlCol="0">
            <a:spAutoFit/>
          </a:bodyPr>
          <a:lstStyle/>
          <a:p>
            <a:r>
              <a:rPr lang="en-PR" dirty="0"/>
              <a:t>DASH SCREENSHOTS</a:t>
            </a:r>
          </a:p>
        </p:txBody>
      </p:sp>
      <p:pic>
        <p:nvPicPr>
          <p:cNvPr id="6" name="Picture 5" descr="A map of a city&#10;&#10;AI-generated content may be incorrect.">
            <a:extLst>
              <a:ext uri="{FF2B5EF4-FFF2-40B4-BE49-F238E27FC236}">
                <a16:creationId xmlns:a16="http://schemas.microsoft.com/office/drawing/2014/main" id="{B64E184D-12DB-7756-5E28-2E1677274E48}"/>
              </a:ext>
            </a:extLst>
          </p:cNvPr>
          <p:cNvPicPr>
            <a:picLocks noChangeAspect="1"/>
          </p:cNvPicPr>
          <p:nvPr/>
        </p:nvPicPr>
        <p:blipFill>
          <a:blip r:embed="rId4"/>
          <a:stretch>
            <a:fillRect/>
          </a:stretch>
        </p:blipFill>
        <p:spPr>
          <a:xfrm>
            <a:off x="617965" y="1807338"/>
            <a:ext cx="4411236" cy="2648249"/>
          </a:xfrm>
          <a:prstGeom prst="rect">
            <a:avLst/>
          </a:prstGeom>
          <a:ln>
            <a:solidFill>
              <a:schemeClr val="tx1"/>
            </a:solidFill>
          </a:ln>
        </p:spPr>
      </p:pic>
      <p:pic>
        <p:nvPicPr>
          <p:cNvPr id="10" name="Picture 9" descr="A map of a city&#10;&#10;AI-generated content may be incorrect.">
            <a:extLst>
              <a:ext uri="{FF2B5EF4-FFF2-40B4-BE49-F238E27FC236}">
                <a16:creationId xmlns:a16="http://schemas.microsoft.com/office/drawing/2014/main" id="{52E8A3C1-DC16-6C5C-371D-291B0E1B67E5}"/>
              </a:ext>
            </a:extLst>
          </p:cNvPr>
          <p:cNvPicPr>
            <a:picLocks noChangeAspect="1"/>
          </p:cNvPicPr>
          <p:nvPr/>
        </p:nvPicPr>
        <p:blipFill>
          <a:blip r:embed="rId5"/>
          <a:stretch>
            <a:fillRect/>
          </a:stretch>
        </p:blipFill>
        <p:spPr>
          <a:xfrm>
            <a:off x="2365717" y="3914992"/>
            <a:ext cx="3861126" cy="2311400"/>
          </a:xfrm>
          <a:prstGeom prst="rect">
            <a:avLst/>
          </a:prstGeom>
          <a:ln>
            <a:solidFill>
              <a:schemeClr val="tx1"/>
            </a:solidFill>
          </a:ln>
        </p:spPr>
      </p:pic>
      <p:pic>
        <p:nvPicPr>
          <p:cNvPr id="12" name="Picture 11" descr="A screenshot of a graph&#10;&#10;AI-generated content may be incorrect.">
            <a:extLst>
              <a:ext uri="{FF2B5EF4-FFF2-40B4-BE49-F238E27FC236}">
                <a16:creationId xmlns:a16="http://schemas.microsoft.com/office/drawing/2014/main" id="{D6A8673B-7907-AF9E-4B50-93A7B9478C04}"/>
              </a:ext>
            </a:extLst>
          </p:cNvPr>
          <p:cNvPicPr>
            <a:picLocks noChangeAspect="1"/>
          </p:cNvPicPr>
          <p:nvPr/>
        </p:nvPicPr>
        <p:blipFill>
          <a:blip r:embed="rId6"/>
          <a:stretch>
            <a:fillRect/>
          </a:stretch>
        </p:blipFill>
        <p:spPr>
          <a:xfrm>
            <a:off x="6553793" y="1807338"/>
            <a:ext cx="3791604" cy="2145038"/>
          </a:xfrm>
          <a:prstGeom prst="rect">
            <a:avLst/>
          </a:prstGeom>
          <a:ln>
            <a:solidFill>
              <a:schemeClr val="tx1"/>
            </a:solidFill>
          </a:ln>
        </p:spPr>
      </p:pic>
      <p:pic>
        <p:nvPicPr>
          <p:cNvPr id="14" name="Picture 13" descr="A graph with numbers and a line&#10;&#10;AI-generated content may be incorrect.">
            <a:extLst>
              <a:ext uri="{FF2B5EF4-FFF2-40B4-BE49-F238E27FC236}">
                <a16:creationId xmlns:a16="http://schemas.microsoft.com/office/drawing/2014/main" id="{48CAB225-FB9F-B68E-DB6A-FA0EF496A972}"/>
              </a:ext>
            </a:extLst>
          </p:cNvPr>
          <p:cNvPicPr>
            <a:picLocks noChangeAspect="1"/>
          </p:cNvPicPr>
          <p:nvPr/>
        </p:nvPicPr>
        <p:blipFill>
          <a:blip r:embed="rId7"/>
          <a:stretch>
            <a:fillRect/>
          </a:stretch>
        </p:blipFill>
        <p:spPr>
          <a:xfrm>
            <a:off x="6832008" y="4026437"/>
            <a:ext cx="5029201" cy="1925074"/>
          </a:xfrm>
          <a:prstGeom prst="rect">
            <a:avLst/>
          </a:prstGeom>
          <a:ln>
            <a:solidFill>
              <a:schemeClr val="tx1"/>
            </a:solidFill>
          </a:ln>
        </p:spPr>
      </p:pic>
    </p:spTree>
    <p:extLst>
      <p:ext uri="{BB962C8B-B14F-4D97-AF65-F5344CB8AC3E}">
        <p14:creationId xmlns:p14="http://schemas.microsoft.com/office/powerpoint/2010/main" val="2596169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98B7EEE-0E57-5B67-A1A8-2B96583087E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DDB7DB-8687-148E-9CC4-732689194C61}"/>
              </a:ext>
            </a:extLst>
          </p:cNvPr>
          <p:cNvSpPr txBox="1">
            <a:spLocks/>
          </p:cNvSpPr>
          <p:nvPr/>
        </p:nvSpPr>
        <p:spPr>
          <a:xfrm>
            <a:off x="841125" y="1807338"/>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2000" dirty="0">
                <a:solidFill>
                  <a:schemeClr val="tx1"/>
                </a:solidFill>
              </a:rPr>
              <a:t>The model performance analysis revealed that the Decision Tree classifier achieved the highest accuracy of 88.89% on the test data, outperforming Logistic Regression, Support Vector Machine (SVM), and K-Nearest Neighbors (KNN), which all scored 83.33%. This ~5.56 percentage point improvement highlights the Decision Tree’s ability to capture non-linear relationships in the data. All models underwent extensive hyperparameter tuning using </a:t>
            </a:r>
            <a:r>
              <a:rPr lang="en-US" sz="2000" dirty="0" err="1">
                <a:solidFill>
                  <a:schemeClr val="tx1"/>
                </a:solidFill>
              </a:rPr>
              <a:t>GridSearchCV</a:t>
            </a:r>
            <a:r>
              <a:rPr lang="en-US" sz="2000" dirty="0">
                <a:solidFill>
                  <a:schemeClr val="tx1"/>
                </a:solidFill>
              </a:rPr>
              <a:t> with 10-fold cross-validation, with the Decision Tree optimized for parameters like tree depth, splitting criteria, and minimum samples per leaf. The consistent performance of the other models at 83.33% establishes a reliable baseline, while the high accuracy across all models suggests well-structured data and effective feature selection. The test set, though small with 18 samples, provided meaningful results due to the consistency and clear superiority of the Decision Tree. Overall, the Decision Tree emerges as the best choice for this landing prediction task, offering significant value for practical applications like SpaceX’s landing success predictions.</a:t>
            </a:r>
          </a:p>
          <a:p>
            <a:pPr marL="457200" lvl="1" indent="0">
              <a:buNone/>
            </a:pPr>
            <a:endParaRPr lang="en-US" sz="1800" dirty="0"/>
          </a:p>
        </p:txBody>
      </p:sp>
      <p:sp>
        <p:nvSpPr>
          <p:cNvPr id="4" name="Slide Number Placeholder 3">
            <a:extLst>
              <a:ext uri="{FF2B5EF4-FFF2-40B4-BE49-F238E27FC236}">
                <a16:creationId xmlns:a16="http://schemas.microsoft.com/office/drawing/2014/main" id="{3CBEBDB7-E52C-249F-94DC-2945EBB80BFC}"/>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9C4131B-D2D6-F4DF-1EF0-628A4B8E9A4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Predictive Analysis Results</a:t>
            </a:r>
            <a:endParaRPr lang="en-US" dirty="0">
              <a:solidFill>
                <a:srgbClr val="0B49CB"/>
              </a:solidFill>
            </a:endParaRPr>
          </a:p>
        </p:txBody>
      </p:sp>
    </p:spTree>
    <p:extLst>
      <p:ext uri="{BB962C8B-B14F-4D97-AF65-F5344CB8AC3E}">
        <p14:creationId xmlns:p14="http://schemas.microsoft.com/office/powerpoint/2010/main" val="164854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4309809"/>
            <a:ext cx="10687961" cy="2548191"/>
          </a:xfrm>
          <a:prstGeom prst="rect">
            <a:avLst/>
          </a:prstGeom>
        </p:spPr>
        <p:txBody>
          <a:bodyPr>
            <a:noAutofit/>
          </a:bodyPr>
          <a:lstStyle/>
          <a:p>
            <a:pPr marL="0" indent="0">
              <a:lnSpc>
                <a:spcPct val="100000"/>
              </a:lnSpc>
              <a:spcBef>
                <a:spcPts val="1400"/>
              </a:spcBef>
              <a:buNone/>
            </a:pPr>
            <a:r>
              <a:rPr lang="en-US" sz="1800" dirty="0"/>
              <a:t>CCAFS SLC-40 was utilized for the earliest flights, characterized by lower flight numbers, and displayed a mix of successful and failed landings. In contrast, KSC LC-39A, which began operations later with higher flight numbers, demonstrated a higher frequency of successful landings. VAFB SLC-4E, though used less frequently, also exhibited improving success rates in later flights. Overall, there is a clear trend of increasing successful landings (Class 1) as flight numbers rise, indicating that SpaceX significantly enhanced its landing capabilities over time. This plot not only highlights the temporal progression of launches at different sites but also underscores SpaceX’s steady improvement in landing success rates, showcasing their technological advancements and growing expertise.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47B4620-65BE-2BCC-6AE2-8C3195FD513D}"/>
              </a:ext>
            </a:extLst>
          </p:cNvPr>
          <p:cNvPicPr>
            <a:picLocks noChangeAspect="1"/>
          </p:cNvPicPr>
          <p:nvPr/>
        </p:nvPicPr>
        <p:blipFill>
          <a:blip r:embed="rId3"/>
          <a:stretch>
            <a:fillRect/>
          </a:stretch>
        </p:blipFill>
        <p:spPr>
          <a:xfrm>
            <a:off x="257894" y="1661324"/>
            <a:ext cx="11676212" cy="228427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2914" y="3962401"/>
            <a:ext cx="11942154" cy="2063172"/>
          </a:xfrm>
          <a:prstGeom prst="rect">
            <a:avLst/>
          </a:prstGeom>
        </p:spPr>
        <p:txBody>
          <a:bodyPr>
            <a:normAutofit fontScale="92500"/>
          </a:bodyPr>
          <a:lstStyle/>
          <a:p>
            <a:pPr marL="0" indent="0">
              <a:lnSpc>
                <a:spcPct val="100000"/>
              </a:lnSpc>
              <a:spcBef>
                <a:spcPts val="1400"/>
              </a:spcBef>
              <a:buNone/>
            </a:pPr>
            <a:r>
              <a:rPr lang="en-US" sz="1600" dirty="0"/>
              <a:t>The payload mass for SpaceX missions ranges from very light (around 500 kg) to heavy (over 15,000 kg), with most payloads clustered between 2,000 and 8,000 kg. The success pattern, indicated by color, reveals that earlier flights (lower flight numbers) experienced more failures (Class 0), while later flights (higher flight numbers) achieved more successes (Class 1), demonstrating SpaceX’s improved landing capabilities over time, regardless of payload mass. Additionally, there is a trend toward heavier payloads in later flights, with SpaceX successfully landing first stages even under these more demanding conditions. Successful landings (Class 1) are observed across all payload mass ranges in later flights, highlighting the company’s technological progression. Initially, SpaceX faced more failures even with lighter payloads, but over time, they achieved consistent success with both light and heavy payloads, indicating that their landing technology became more robust and reliable. This visualization effectively showcases SpaceX’s ability to handle increasingly heavy payloads while significantly improving their landing success rates over time.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7D66A0F-26D0-26B2-A99B-C6CBEDBC6380}"/>
              </a:ext>
            </a:extLst>
          </p:cNvPr>
          <p:cNvPicPr>
            <a:picLocks noChangeAspect="1"/>
          </p:cNvPicPr>
          <p:nvPr/>
        </p:nvPicPr>
        <p:blipFill>
          <a:blip r:embed="rId3"/>
          <a:stretch>
            <a:fillRect/>
          </a:stretch>
        </p:blipFill>
        <p:spPr>
          <a:xfrm>
            <a:off x="142914" y="1487058"/>
            <a:ext cx="11845886" cy="233448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pic>
        <p:nvPicPr>
          <p:cNvPr id="2" name="Picture 1">
            <a:extLst>
              <a:ext uri="{FF2B5EF4-FFF2-40B4-BE49-F238E27FC236}">
                <a16:creationId xmlns:a16="http://schemas.microsoft.com/office/drawing/2014/main" id="{B3F3409F-5AB9-1523-9FFA-BAA0F8655B69}"/>
              </a:ext>
            </a:extLst>
          </p:cNvPr>
          <p:cNvPicPr>
            <a:picLocks noChangeAspect="1"/>
          </p:cNvPicPr>
          <p:nvPr/>
        </p:nvPicPr>
        <p:blipFill>
          <a:blip r:embed="rId3"/>
          <a:stretch>
            <a:fillRect/>
          </a:stretch>
        </p:blipFill>
        <p:spPr>
          <a:xfrm>
            <a:off x="6390672" y="1531480"/>
            <a:ext cx="5067300" cy="4494093"/>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0591"/>
            <a:ext cx="5067299" cy="4919741"/>
          </a:xfrm>
          <a:prstGeom prst="rect">
            <a:avLst/>
          </a:prstGeom>
        </p:spPr>
        <p:txBody>
          <a:bodyPr>
            <a:normAutofit/>
          </a:bodyPr>
          <a:lstStyle/>
          <a:p>
            <a:pPr marL="0" indent="0">
              <a:lnSpc>
                <a:spcPct val="100000"/>
              </a:lnSpc>
              <a:spcBef>
                <a:spcPts val="1400"/>
              </a:spcBef>
              <a:buNone/>
            </a:pPr>
            <a:r>
              <a:rPr lang="en-US" sz="2000" dirty="0"/>
              <a:t>Success rates vary significantly by orbit type, with ES-L1 and ISS achieving near 100% success, while LEO has ~85%, PO ~80%, and SSO and VLEO ~75%. GTO missions are the most challenging, with only a ~50% success rate, due to higher fuel demands, velocity, and energy requirements. HEO has a 0% success rate, though its limited mission frequency makes this less statistically significant. Lower orbits like ISS and LEO generally have higher success rates, while GTO remains a key challenge for SpaceX's reusability goals. These insights can guide mission planning and pricing strategies based on orbit demands.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4200" y="1394835"/>
            <a:ext cx="4747264" cy="5234565"/>
          </a:xfrm>
          <a:prstGeom prst="rect">
            <a:avLst/>
          </a:prstGeom>
        </p:spPr>
        <p:txBody>
          <a:bodyPr>
            <a:noAutofit/>
          </a:bodyPr>
          <a:lstStyle/>
          <a:p>
            <a:pPr marL="0" indent="0">
              <a:lnSpc>
                <a:spcPct val="100000"/>
              </a:lnSpc>
              <a:spcBef>
                <a:spcPts val="1400"/>
              </a:spcBef>
              <a:buNone/>
            </a:pPr>
            <a:r>
              <a:rPr lang="en-US" sz="2000" dirty="0"/>
              <a:t>Orbit distribution shows that LEO has been the most frequent orbit type across all flights, with consistent GTO launches, occasional ISS missions, and specialized orbits like SSO and VLEO appearing in later flights. Rare orbits like ES-L1 and HEO are limited to specific missions. Early missions focused on LEO and GTO, while higher flight numbers reflect increased diversity, showcasing SpaceX's expanding capabilities and customer base. The dominance of LEO highlights its commercial importance, while the gradual inclusion of specialized orbits demonstrates SpaceX's technical growth and market adaptation. This evolution highlights their diversification and ability to meet varied customer needs.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B37C2F0-83E9-EC59-CA92-7E321639CC7D}"/>
              </a:ext>
            </a:extLst>
          </p:cNvPr>
          <p:cNvPicPr>
            <a:picLocks noChangeAspect="1"/>
          </p:cNvPicPr>
          <p:nvPr/>
        </p:nvPicPr>
        <p:blipFill>
          <a:blip r:embed="rId3"/>
          <a:stretch>
            <a:fillRect/>
          </a:stretch>
        </p:blipFill>
        <p:spPr>
          <a:xfrm>
            <a:off x="5674677" y="1394835"/>
            <a:ext cx="6126508" cy="463073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2300" y="1513093"/>
            <a:ext cx="4826750" cy="4914117"/>
          </a:xfrm>
          <a:prstGeom prst="rect">
            <a:avLst/>
          </a:prstGeom>
        </p:spPr>
        <p:txBody>
          <a:bodyPr>
            <a:noAutofit/>
          </a:bodyPr>
          <a:lstStyle/>
          <a:p>
            <a:pPr marL="0" indent="0">
              <a:lnSpc>
                <a:spcPct val="100000"/>
              </a:lnSpc>
              <a:spcBef>
                <a:spcPts val="1400"/>
              </a:spcBef>
              <a:buNone/>
            </a:pPr>
            <a:r>
              <a:rPr lang="en-US" sz="1800" dirty="0"/>
              <a:t>Payload mass distribution varies significantly across orbit types. LEO offers the widest range, supporting payloads from 500kg to 16,000kg, with most missions falling in the 2,000-8,000kg range, showcasing its flexibility. GTO, constrained by higher energy requirements, typically handles medium-heavy payloads between 3,000-6,000kg. ISS missions are standardized with payloads consistently around 2,000-4,000kg, reflecting its specific cargo needs. SSO shows moderate and consistent payloads of 2,000-5,000kg, while VLEO accommodates the heaviest payloads, clustered around 15,000kg. Lower orbits like LEO and VLEO excel in handling heavier payloads, whereas higher-energy orbits like GTO have stricter payload limits. Specialized orbits such as ISS and SSO highlight the importance of standardization for specific mission requirements.</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0C9A92C-230C-E551-D343-EBA0BA77550C}"/>
              </a:ext>
            </a:extLst>
          </p:cNvPr>
          <p:cNvPicPr>
            <a:picLocks noChangeAspect="1"/>
          </p:cNvPicPr>
          <p:nvPr/>
        </p:nvPicPr>
        <p:blipFill>
          <a:blip r:embed="rId3"/>
          <a:stretch>
            <a:fillRect/>
          </a:stretch>
        </p:blipFill>
        <p:spPr>
          <a:xfrm>
            <a:off x="5621411" y="1601994"/>
            <a:ext cx="5664200" cy="451247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7200" y="1536700"/>
            <a:ext cx="4796660" cy="4890511"/>
          </a:xfrm>
          <a:prstGeom prst="rect">
            <a:avLst/>
          </a:prstGeom>
        </p:spPr>
        <p:txBody>
          <a:bodyPr>
            <a:normAutofit/>
          </a:bodyPr>
          <a:lstStyle/>
          <a:p>
            <a:pPr marL="0" indent="0">
              <a:lnSpc>
                <a:spcPct val="100000"/>
              </a:lnSpc>
              <a:spcBef>
                <a:spcPts val="1400"/>
              </a:spcBef>
              <a:buNone/>
            </a:pPr>
            <a:r>
              <a:rPr lang="en-US" sz="1800" dirty="0"/>
              <a:t>SpaceX’s success rate has shown a clear upward trend since 2010, starting below 50% during its experimental phase and now exceeding 90% in recent years. From 2010-2012, early attempts had lower success rates as SpaceX refined its landing technology. Between 2013-2015, steady improvements were evident, showcasing technological advancements. Since 2016, success rates have consistently approached near 100%, highlighting a mature and reliable system. This learning curve demonstrates SpaceX’s ability to iterate and improve, reducing costs, boosting customer confidence, and enhancing booster reusability. Their journey reflects the evolution from experimentation to operational excellence.</a:t>
            </a:r>
            <a:endParaRPr lang="en-US" sz="1800" dirty="0">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62D406F4-174B-110A-21FD-7CCC864AF779}"/>
              </a:ext>
            </a:extLst>
          </p:cNvPr>
          <p:cNvPicPr>
            <a:picLocks noChangeAspect="1"/>
          </p:cNvPicPr>
          <p:nvPr/>
        </p:nvPicPr>
        <p:blipFill>
          <a:blip r:embed="rId3"/>
          <a:stretch>
            <a:fillRect/>
          </a:stretch>
        </p:blipFill>
        <p:spPr>
          <a:xfrm>
            <a:off x="5426221" y="1372381"/>
            <a:ext cx="5859390" cy="474812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81529"/>
            <a:ext cx="9745589" cy="66741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retrieve the unique names from the launch site using the DISTINCT keyword.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AI-generated content may be incorrect.">
            <a:extLst>
              <a:ext uri="{FF2B5EF4-FFF2-40B4-BE49-F238E27FC236}">
                <a16:creationId xmlns:a16="http://schemas.microsoft.com/office/drawing/2014/main" id="{F5A45D5B-C41F-6F8B-867F-2967FEA6B833}"/>
              </a:ext>
            </a:extLst>
          </p:cNvPr>
          <p:cNvPicPr>
            <a:picLocks noChangeAspect="1"/>
          </p:cNvPicPr>
          <p:nvPr/>
        </p:nvPicPr>
        <p:blipFill>
          <a:blip r:embed="rId3"/>
          <a:stretch>
            <a:fillRect/>
          </a:stretch>
        </p:blipFill>
        <p:spPr>
          <a:xfrm>
            <a:off x="2395610" y="2609089"/>
            <a:ext cx="6494389" cy="345514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descr="A screenshot of a computer&#10;&#10;AI-generated content may be incorrect.">
            <a:extLst>
              <a:ext uri="{FF2B5EF4-FFF2-40B4-BE49-F238E27FC236}">
                <a16:creationId xmlns:a16="http://schemas.microsoft.com/office/drawing/2014/main" id="{E06C98D4-67F7-5141-C1AB-946920BC5E02}"/>
              </a:ext>
            </a:extLst>
          </p:cNvPr>
          <p:cNvPicPr>
            <a:picLocks noGrp="1" noChangeAspect="1"/>
          </p:cNvPicPr>
          <p:nvPr>
            <p:ph idx="4294967295"/>
          </p:nvPr>
        </p:nvPicPr>
        <p:blipFill>
          <a:blip r:embed="rId3"/>
          <a:stretch>
            <a:fillRect/>
          </a:stretch>
        </p:blipFill>
        <p:spPr>
          <a:xfrm>
            <a:off x="4751403" y="1674235"/>
            <a:ext cx="6278532"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FFB8F6F1-641F-CF65-DEC7-1C6D0FE25A36}"/>
              </a:ext>
            </a:extLst>
          </p:cNvPr>
          <p:cNvSpPr txBox="1"/>
          <p:nvPr/>
        </p:nvSpPr>
        <p:spPr>
          <a:xfrm>
            <a:off x="770011" y="2817972"/>
            <a:ext cx="3733800" cy="1477328"/>
          </a:xfrm>
          <a:prstGeom prst="rect">
            <a:avLst/>
          </a:prstGeom>
          <a:noFill/>
        </p:spPr>
        <p:txBody>
          <a:bodyPr wrap="square" rtlCol="0">
            <a:spAutoFit/>
          </a:bodyPr>
          <a:lstStyle/>
          <a:p>
            <a:r>
              <a:rPr lang="en-US" dirty="0"/>
              <a:t>Here we use “LIKE” which allows us to put a string to match some of the characters of what we are looking for, also using "%" to ignore if there are more characters in front of the word.</a:t>
            </a:r>
            <a:endParaRPr lang="en-PR" dirty="0"/>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4010" y="1712168"/>
            <a:ext cx="9745589" cy="12096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 "SUM" on the column we are interested in to add everything and we use "WHERE" to filter that the customer is the one we are interested in.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 shot of a black screen&#10;&#10;AI-generated content may be incorrect.">
            <a:extLst>
              <a:ext uri="{FF2B5EF4-FFF2-40B4-BE49-F238E27FC236}">
                <a16:creationId xmlns:a16="http://schemas.microsoft.com/office/drawing/2014/main" id="{0B471122-2167-51EB-B4B1-8A73F9EA3522}"/>
              </a:ext>
            </a:extLst>
          </p:cNvPr>
          <p:cNvPicPr>
            <a:picLocks noChangeAspect="1"/>
          </p:cNvPicPr>
          <p:nvPr/>
        </p:nvPicPr>
        <p:blipFill>
          <a:blip r:embed="rId3"/>
          <a:stretch>
            <a:fillRect/>
          </a:stretch>
        </p:blipFill>
        <p:spPr>
          <a:xfrm>
            <a:off x="1803400" y="2921843"/>
            <a:ext cx="7772400" cy="27020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6" name="Content Placeholder 5" descr="A screenshot of a computer&#10;&#10;AI-generated content may be incorrect.">
            <a:extLst>
              <a:ext uri="{FF2B5EF4-FFF2-40B4-BE49-F238E27FC236}">
                <a16:creationId xmlns:a16="http://schemas.microsoft.com/office/drawing/2014/main" id="{C897FFAE-63B1-00F9-CD3E-C1DC4CA4C46E}"/>
              </a:ext>
            </a:extLst>
          </p:cNvPr>
          <p:cNvPicPr>
            <a:picLocks noGrp="1" noChangeAspect="1"/>
          </p:cNvPicPr>
          <p:nvPr>
            <p:ph idx="4294967295"/>
          </p:nvPr>
        </p:nvPicPr>
        <p:blipFill>
          <a:blip r:embed="rId3"/>
          <a:stretch>
            <a:fillRect/>
          </a:stretch>
        </p:blipFill>
        <p:spPr>
          <a:xfrm>
            <a:off x="1901486" y="2807556"/>
            <a:ext cx="7872031" cy="2982425"/>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TextBox 6">
            <a:extLst>
              <a:ext uri="{FF2B5EF4-FFF2-40B4-BE49-F238E27FC236}">
                <a16:creationId xmlns:a16="http://schemas.microsoft.com/office/drawing/2014/main" id="{BF995234-F89B-BE6E-8A50-016A8146F65E}"/>
              </a:ext>
            </a:extLst>
          </p:cNvPr>
          <p:cNvSpPr txBox="1"/>
          <p:nvPr/>
        </p:nvSpPr>
        <p:spPr>
          <a:xfrm>
            <a:off x="1132432" y="2202633"/>
            <a:ext cx="9790757" cy="369332"/>
          </a:xfrm>
          <a:prstGeom prst="rect">
            <a:avLst/>
          </a:prstGeom>
          <a:noFill/>
        </p:spPr>
        <p:txBody>
          <a:bodyPr wrap="none" rtlCol="0">
            <a:spAutoFit/>
          </a:bodyPr>
          <a:lstStyle/>
          <a:p>
            <a:r>
              <a:rPr lang="en-US" dirty="0"/>
              <a:t>We use "AVG" on the column of interest and "LIKE" to filter the booster version to the appropriate one.</a:t>
            </a:r>
            <a:endParaRPr lang="en-PR" dirty="0"/>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4475" y="1710786"/>
            <a:ext cx="10623497" cy="41820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b="0" i="0" dirty="0">
                <a:solidFill>
                  <a:schemeClr val="tx1"/>
                </a:solidFill>
                <a:effectLst/>
                <a:latin typeface="-apple-system"/>
              </a:rPr>
              <a:t>This comprehensive analysis of SpaceX's Falcon 9 first stage landing prediction employed a multi-faceted approach combining data science methodologies. The project began with data collection through SpaceX's API and web scraping from Wikipedia, followed by thorough data preprocessing and exploratory data analysis. The analysis utilized interactive visualizations through Folium to map launch sites and their proximity to critical infrastructure, while Matplotlib and Seaborn provided statistical insights into launch success patterns. The machine learning phase compared multiple algorithms, including Logistic Regression, Support Vector Machines, Decision Trees, and K-Nearest Neighbors, with the Decision Tree model achieving the highest accuracy at 88.89%. Key features analyzed included payload mass, orbit type, launch site characteristics, and various technical parameters like grid fins usage and block numbers. The analysis revealed that launch success rates improved significantly over time (from 2013 to 2020), and launch sites were strategically positioned near transportation infrastructure while maintaining safe distances from populated areas. This analysis provides valuable insights for predicting launch success and understanding the cost advantages of SpaceX's reusable rocket technology, which offers launches at $62 million compared to competitors' $165 million.</a:t>
            </a:r>
            <a:endParaRPr lang="en-US" sz="18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07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 "LIKE" to filter the successes, we use "ORDER BY" to sort by date from lowest to highest and we limit it to one which in the end will give us the first date that was successful.</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AI-generated content may be incorrect.">
            <a:extLst>
              <a:ext uri="{FF2B5EF4-FFF2-40B4-BE49-F238E27FC236}">
                <a16:creationId xmlns:a16="http://schemas.microsoft.com/office/drawing/2014/main" id="{BC094AB5-12E0-A68C-184F-77A58A000EBC}"/>
              </a:ext>
            </a:extLst>
          </p:cNvPr>
          <p:cNvPicPr>
            <a:picLocks noChangeAspect="1"/>
          </p:cNvPicPr>
          <p:nvPr/>
        </p:nvPicPr>
        <p:blipFill>
          <a:blip r:embed="rId3"/>
          <a:stretch>
            <a:fillRect/>
          </a:stretch>
        </p:blipFill>
        <p:spPr>
          <a:xfrm>
            <a:off x="1756604" y="3176636"/>
            <a:ext cx="7772400" cy="30003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3" name="Content Placeholder 2" descr="A screenshot of a computer&#10;&#10;AI-generated content may be incorrect.">
            <a:extLst>
              <a:ext uri="{FF2B5EF4-FFF2-40B4-BE49-F238E27FC236}">
                <a16:creationId xmlns:a16="http://schemas.microsoft.com/office/drawing/2014/main" id="{38189181-346B-3C0A-7E3A-25A89EF47844}"/>
              </a:ext>
            </a:extLst>
          </p:cNvPr>
          <p:cNvPicPr>
            <a:picLocks noGrp="1" noChangeAspect="1"/>
          </p:cNvPicPr>
          <p:nvPr>
            <p:ph idx="4294967295"/>
          </p:nvPr>
        </p:nvPicPr>
        <p:blipFill>
          <a:blip r:embed="rId3"/>
          <a:stretch>
            <a:fillRect/>
          </a:stretch>
        </p:blipFill>
        <p:spPr>
          <a:xfrm>
            <a:off x="2240249" y="2939489"/>
            <a:ext cx="7575123" cy="3379861"/>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D87DB918-51FA-13F6-DFED-012BF640BAD3}"/>
              </a:ext>
            </a:extLst>
          </p:cNvPr>
          <p:cNvSpPr txBox="1"/>
          <p:nvPr/>
        </p:nvSpPr>
        <p:spPr>
          <a:xfrm>
            <a:off x="2146300" y="1587500"/>
            <a:ext cx="7669072" cy="646331"/>
          </a:xfrm>
          <a:prstGeom prst="rect">
            <a:avLst/>
          </a:prstGeom>
          <a:noFill/>
        </p:spPr>
        <p:txBody>
          <a:bodyPr wrap="square" rtlCol="0">
            <a:spAutoFit/>
          </a:bodyPr>
          <a:lstStyle/>
          <a:p>
            <a:r>
              <a:rPr lang="en-US" dirty="0"/>
              <a:t>Here we use "BETWEEN" to search for successful drone landing outcomes that have a weight between 4000 to 6000 KG.</a:t>
            </a:r>
            <a:endParaRPr lang="en-PR"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pic>
        <p:nvPicPr>
          <p:cNvPr id="6" name="Content Placeholder 5" descr="A screenshot of a computer&#10;&#10;AI-generated content may be incorrect.">
            <a:extLst>
              <a:ext uri="{FF2B5EF4-FFF2-40B4-BE49-F238E27FC236}">
                <a16:creationId xmlns:a16="http://schemas.microsoft.com/office/drawing/2014/main" id="{DB271C29-C949-A2FA-4B25-5EC1C4DBD9E8}"/>
              </a:ext>
            </a:extLst>
          </p:cNvPr>
          <p:cNvPicPr>
            <a:picLocks noGrp="1" noChangeAspect="1"/>
          </p:cNvPicPr>
          <p:nvPr>
            <p:ph idx="4294967295"/>
          </p:nvPr>
        </p:nvPicPr>
        <p:blipFill>
          <a:blip r:embed="rId3"/>
          <a:stretch>
            <a:fillRect/>
          </a:stretch>
        </p:blipFill>
        <p:spPr>
          <a:xfrm>
            <a:off x="1858962" y="3133725"/>
            <a:ext cx="7778898" cy="2747386"/>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TextBox 6">
            <a:extLst>
              <a:ext uri="{FF2B5EF4-FFF2-40B4-BE49-F238E27FC236}">
                <a16:creationId xmlns:a16="http://schemas.microsoft.com/office/drawing/2014/main" id="{9D929E7E-B5A4-10BC-D5CF-7E65CF660F6E}"/>
              </a:ext>
            </a:extLst>
          </p:cNvPr>
          <p:cNvSpPr txBox="1"/>
          <p:nvPr/>
        </p:nvSpPr>
        <p:spPr>
          <a:xfrm>
            <a:off x="2217811" y="1894812"/>
            <a:ext cx="7061200" cy="646331"/>
          </a:xfrm>
          <a:prstGeom prst="rect">
            <a:avLst/>
          </a:prstGeom>
          <a:noFill/>
        </p:spPr>
        <p:txBody>
          <a:bodyPr wrap="square" rtlCol="0">
            <a:spAutoFit/>
          </a:bodyPr>
          <a:lstStyle/>
          <a:p>
            <a:r>
              <a:rPr lang="en-US" dirty="0"/>
              <a:t>"DISTINCT" to have mission outcomes without repetitions and "COUNT" to count how many of each type of outcome there are.</a:t>
            </a:r>
            <a:endParaRPr lang="en-PR" dirty="0"/>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descr="A screenshot of a computer&#10;&#10;AI-generated content may be incorrect.">
            <a:extLst>
              <a:ext uri="{FF2B5EF4-FFF2-40B4-BE49-F238E27FC236}">
                <a16:creationId xmlns:a16="http://schemas.microsoft.com/office/drawing/2014/main" id="{5F72E0D9-F25A-BBAD-5D0A-42FA9113AA2C}"/>
              </a:ext>
            </a:extLst>
          </p:cNvPr>
          <p:cNvPicPr>
            <a:picLocks noGrp="1" noChangeAspect="1"/>
          </p:cNvPicPr>
          <p:nvPr>
            <p:ph idx="4294967295"/>
          </p:nvPr>
        </p:nvPicPr>
        <p:blipFill>
          <a:blip r:embed="rId3"/>
          <a:stretch>
            <a:fillRect/>
          </a:stretch>
        </p:blipFill>
        <p:spPr>
          <a:xfrm>
            <a:off x="1938338" y="2999900"/>
            <a:ext cx="7944834" cy="3025673"/>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TextBox 6">
            <a:extLst>
              <a:ext uri="{FF2B5EF4-FFF2-40B4-BE49-F238E27FC236}">
                <a16:creationId xmlns:a16="http://schemas.microsoft.com/office/drawing/2014/main" id="{3238AB5A-C043-AF09-52D7-7E4C4D776F63}"/>
              </a:ext>
            </a:extLst>
          </p:cNvPr>
          <p:cNvSpPr txBox="1"/>
          <p:nvPr/>
        </p:nvSpPr>
        <p:spPr>
          <a:xfrm>
            <a:off x="2126155" y="1951931"/>
            <a:ext cx="7569200" cy="646331"/>
          </a:xfrm>
          <a:prstGeom prst="rect">
            <a:avLst/>
          </a:prstGeom>
          <a:noFill/>
        </p:spPr>
        <p:txBody>
          <a:bodyPr wrap="square" rtlCol="0">
            <a:spAutoFit/>
          </a:bodyPr>
          <a:lstStyle/>
          <a:p>
            <a:r>
              <a:rPr lang="en-US" dirty="0"/>
              <a:t>We select the booster versions that meet the maximum weights returned by the subquery.</a:t>
            </a:r>
            <a:endParaRPr lang="en-PR" dirty="0"/>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pic>
        <p:nvPicPr>
          <p:cNvPr id="6" name="Content Placeholder 5" descr="A screenshot of a computer&#10;&#10;AI-generated content may be incorrect.">
            <a:extLst>
              <a:ext uri="{FF2B5EF4-FFF2-40B4-BE49-F238E27FC236}">
                <a16:creationId xmlns:a16="http://schemas.microsoft.com/office/drawing/2014/main" id="{9ABAED5A-19FC-E2F4-0B90-E60985CF4C77}"/>
              </a:ext>
            </a:extLst>
          </p:cNvPr>
          <p:cNvPicPr>
            <a:picLocks noGrp="1" noChangeAspect="1"/>
          </p:cNvPicPr>
          <p:nvPr>
            <p:ph idx="4294967295"/>
          </p:nvPr>
        </p:nvPicPr>
        <p:blipFill>
          <a:blip r:embed="rId3"/>
          <a:stretch>
            <a:fillRect/>
          </a:stretch>
        </p:blipFill>
        <p:spPr>
          <a:xfrm>
            <a:off x="1816482" y="3038085"/>
            <a:ext cx="8269890" cy="3531429"/>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TextBox 6">
            <a:extLst>
              <a:ext uri="{FF2B5EF4-FFF2-40B4-BE49-F238E27FC236}">
                <a16:creationId xmlns:a16="http://schemas.microsoft.com/office/drawing/2014/main" id="{FDDBD7F7-1E8E-AC37-9ED6-97491D093982}"/>
              </a:ext>
            </a:extLst>
          </p:cNvPr>
          <p:cNvSpPr txBox="1"/>
          <p:nvPr/>
        </p:nvSpPr>
        <p:spPr>
          <a:xfrm>
            <a:off x="2362582" y="2032000"/>
            <a:ext cx="8269890" cy="369332"/>
          </a:xfrm>
          <a:prstGeom prst="rect">
            <a:avLst/>
          </a:prstGeom>
          <a:noFill/>
        </p:spPr>
        <p:txBody>
          <a:bodyPr wrap="square" rtlCol="0">
            <a:spAutoFit/>
          </a:bodyPr>
          <a:lstStyle/>
          <a:p>
            <a:r>
              <a:rPr lang="en-PR" dirty="0"/>
              <a:t>We use ”SUBSTR” twice, retriving all the launches in every month in 2015.</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pic>
        <p:nvPicPr>
          <p:cNvPr id="6" name="Content Placeholder 5" descr="A screenshot of a computer&#10;&#10;AI-generated content may be incorrect.">
            <a:extLst>
              <a:ext uri="{FF2B5EF4-FFF2-40B4-BE49-F238E27FC236}">
                <a16:creationId xmlns:a16="http://schemas.microsoft.com/office/drawing/2014/main" id="{18556293-C487-51C9-CCDC-59D157F117B4}"/>
              </a:ext>
            </a:extLst>
          </p:cNvPr>
          <p:cNvPicPr>
            <a:picLocks noGrp="1" noChangeAspect="1"/>
          </p:cNvPicPr>
          <p:nvPr>
            <p:ph idx="4294967295"/>
          </p:nvPr>
        </p:nvPicPr>
        <p:blipFill>
          <a:blip r:embed="rId3"/>
          <a:stretch>
            <a:fillRect/>
          </a:stretch>
        </p:blipFill>
        <p:spPr>
          <a:xfrm>
            <a:off x="2057550" y="2436699"/>
            <a:ext cx="7670650" cy="3990512"/>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TextBox 6">
            <a:extLst>
              <a:ext uri="{FF2B5EF4-FFF2-40B4-BE49-F238E27FC236}">
                <a16:creationId xmlns:a16="http://schemas.microsoft.com/office/drawing/2014/main" id="{F86F2C80-09A8-516B-6D7D-E83B72458738}"/>
              </a:ext>
            </a:extLst>
          </p:cNvPr>
          <p:cNvSpPr txBox="1"/>
          <p:nvPr/>
        </p:nvSpPr>
        <p:spPr>
          <a:xfrm>
            <a:off x="1993900" y="1561380"/>
            <a:ext cx="7670800" cy="646331"/>
          </a:xfrm>
          <a:prstGeom prst="rect">
            <a:avLst/>
          </a:prstGeom>
          <a:noFill/>
        </p:spPr>
        <p:txBody>
          <a:bodyPr wrap="square" rtlCol="0">
            <a:spAutoFit/>
          </a:bodyPr>
          <a:lstStyle/>
          <a:p>
            <a:r>
              <a:rPr lang="en-PR" dirty="0"/>
              <a:t>Between the two dates we are grouping by Landing Outcome and counting each one for each class of outcomes.</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5" descr="A map of the united states&#10;&#10;AI-generated content may be incorrect.">
            <a:extLst>
              <a:ext uri="{FF2B5EF4-FFF2-40B4-BE49-F238E27FC236}">
                <a16:creationId xmlns:a16="http://schemas.microsoft.com/office/drawing/2014/main" id="{ED3143F7-3ADD-2B83-32EA-7F1079BD7670}"/>
              </a:ext>
            </a:extLst>
          </p:cNvPr>
          <p:cNvPicPr>
            <a:picLocks noGrp="1" noChangeAspect="1"/>
          </p:cNvPicPr>
          <p:nvPr>
            <p:ph idx="4294967295"/>
          </p:nvPr>
        </p:nvPicPr>
        <p:blipFill>
          <a:blip r:embed="rId3"/>
          <a:stretch>
            <a:fillRect/>
          </a:stretch>
        </p:blipFill>
        <p:spPr>
          <a:xfrm>
            <a:off x="535178" y="1558925"/>
            <a:ext cx="7268782"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 in the map</a:t>
            </a:r>
          </a:p>
        </p:txBody>
      </p:sp>
      <p:sp>
        <p:nvSpPr>
          <p:cNvPr id="7" name="TextBox 6">
            <a:extLst>
              <a:ext uri="{FF2B5EF4-FFF2-40B4-BE49-F238E27FC236}">
                <a16:creationId xmlns:a16="http://schemas.microsoft.com/office/drawing/2014/main" id="{89A499F5-F8B7-E89C-4892-A0BDE2242B93}"/>
              </a:ext>
            </a:extLst>
          </p:cNvPr>
          <p:cNvSpPr txBox="1"/>
          <p:nvPr/>
        </p:nvSpPr>
        <p:spPr>
          <a:xfrm>
            <a:off x="8115300" y="2857431"/>
            <a:ext cx="3342672" cy="1754326"/>
          </a:xfrm>
          <a:prstGeom prst="rect">
            <a:avLst/>
          </a:prstGeom>
          <a:noFill/>
        </p:spPr>
        <p:txBody>
          <a:bodyPr wrap="square" rtlCol="0">
            <a:spAutoFit/>
          </a:bodyPr>
          <a:lstStyle/>
          <a:p>
            <a:r>
              <a:rPr lang="en-US" dirty="0"/>
              <a:t>Here, we display all the launch sites on the Folium map. The only launch site on the west coast of the United States is VAFB SLC 4E, while the others are located on the east coast.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descr="A screenshot of a map&#10;&#10;AI-generated content may be incorrect.">
            <a:extLst>
              <a:ext uri="{FF2B5EF4-FFF2-40B4-BE49-F238E27FC236}">
                <a16:creationId xmlns:a16="http://schemas.microsoft.com/office/drawing/2014/main" id="{0859D0B4-C0A6-980E-36D6-5910F5F010F0}"/>
              </a:ext>
            </a:extLst>
          </p:cNvPr>
          <p:cNvPicPr>
            <a:picLocks noGrp="1" noChangeAspect="1"/>
          </p:cNvPicPr>
          <p:nvPr>
            <p:ph idx="4294967295"/>
          </p:nvPr>
        </p:nvPicPr>
        <p:blipFill>
          <a:blip r:embed="rId3"/>
          <a:stretch>
            <a:fillRect/>
          </a:stretch>
        </p:blipFill>
        <p:spPr>
          <a:xfrm>
            <a:off x="5575768" y="2041525"/>
            <a:ext cx="5882204" cy="354647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a:t>
            </a:r>
          </a:p>
        </p:txBody>
      </p:sp>
      <p:sp>
        <p:nvSpPr>
          <p:cNvPr id="6" name="TextBox 5">
            <a:extLst>
              <a:ext uri="{FF2B5EF4-FFF2-40B4-BE49-F238E27FC236}">
                <a16:creationId xmlns:a16="http://schemas.microsoft.com/office/drawing/2014/main" id="{ED45DBB7-D2A7-AD83-9D7C-3664B1B702E6}"/>
              </a:ext>
            </a:extLst>
          </p:cNvPr>
          <p:cNvSpPr txBox="1"/>
          <p:nvPr/>
        </p:nvSpPr>
        <p:spPr>
          <a:xfrm>
            <a:off x="952500" y="3276600"/>
            <a:ext cx="4318000" cy="646331"/>
          </a:xfrm>
          <a:prstGeom prst="rect">
            <a:avLst/>
          </a:prstGeom>
          <a:noFill/>
        </p:spPr>
        <p:txBody>
          <a:bodyPr wrap="square" rtlCol="0">
            <a:spAutoFit/>
          </a:bodyPr>
          <a:lstStyle/>
          <a:p>
            <a:r>
              <a:rPr lang="en-PR" dirty="0"/>
              <a:t>Here we mark all the Success (Green) and Failed (Red) launch sites.</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descr="A map with orange circle&#10;&#10;AI-generated content may be incorrect.">
            <a:extLst>
              <a:ext uri="{FF2B5EF4-FFF2-40B4-BE49-F238E27FC236}">
                <a16:creationId xmlns:a16="http://schemas.microsoft.com/office/drawing/2014/main" id="{190FEDEB-BD5C-D252-F3A6-D0D8B58104B2}"/>
              </a:ext>
            </a:extLst>
          </p:cNvPr>
          <p:cNvPicPr>
            <a:picLocks noGrp="1" noChangeAspect="1"/>
          </p:cNvPicPr>
          <p:nvPr>
            <p:ph idx="4294967295"/>
          </p:nvPr>
        </p:nvPicPr>
        <p:blipFill>
          <a:blip r:embed="rId3"/>
          <a:stretch>
            <a:fillRect/>
          </a:stretch>
        </p:blipFill>
        <p:spPr>
          <a:xfrm>
            <a:off x="3018505" y="2758499"/>
            <a:ext cx="6154990" cy="3668712"/>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Nearest Places to Launch Site</a:t>
            </a:r>
          </a:p>
        </p:txBody>
      </p:sp>
      <p:sp>
        <p:nvSpPr>
          <p:cNvPr id="6" name="TextBox 5">
            <a:extLst>
              <a:ext uri="{FF2B5EF4-FFF2-40B4-BE49-F238E27FC236}">
                <a16:creationId xmlns:a16="http://schemas.microsoft.com/office/drawing/2014/main" id="{E94AA204-5C1D-E3C8-AF1E-25A66737C8BE}"/>
              </a:ext>
            </a:extLst>
          </p:cNvPr>
          <p:cNvSpPr txBox="1"/>
          <p:nvPr/>
        </p:nvSpPr>
        <p:spPr>
          <a:xfrm>
            <a:off x="2654300" y="1511300"/>
            <a:ext cx="6870700" cy="923330"/>
          </a:xfrm>
          <a:prstGeom prst="rect">
            <a:avLst/>
          </a:prstGeom>
          <a:noFill/>
        </p:spPr>
        <p:txBody>
          <a:bodyPr wrap="square" rtlCol="0">
            <a:spAutoFit/>
          </a:bodyPr>
          <a:lstStyle/>
          <a:p>
            <a:r>
              <a:rPr lang="en-US" dirty="0"/>
              <a:t>Here, we display lines connecting the launch site to the nearest highway, cities, and coast. For example, this launch site is 0.92 km from the coast.</a:t>
            </a:r>
            <a:endParaRPr lang="en-PR" dirty="0"/>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28800"/>
            <a:ext cx="10399486" cy="41967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b="0" i="0" dirty="0">
                <a:solidFill>
                  <a:schemeClr val="tx1"/>
                </a:solidFill>
                <a:effectLst/>
                <a:latin typeface="-apple-system"/>
              </a:rPr>
              <a:t>SpaceX has revolutionized space travel through its Falcon 9 rocket program, particularly notable for its cost-effective approach of reusing the first stage of the rocket. While traditional space launches cost around $165 million, SpaceX offers launches at just $62 million, primarily due to their ability to land and reuse the first stage. This significant cost reduction has transformed the commercial space industry and created new opportunities for space exploration and satellite deployment.</a:t>
            </a:r>
            <a:endParaRPr lang="en-US" sz="1800" dirty="0">
              <a:solidFill>
                <a:schemeClr val="tx1"/>
              </a:solidFill>
              <a:latin typeface="-apple-system"/>
            </a:endParaRPr>
          </a:p>
          <a:p>
            <a:pPr marL="0" indent="0">
              <a:spcBef>
                <a:spcPts val="1400"/>
              </a:spcBef>
              <a:buNone/>
            </a:pPr>
            <a:r>
              <a:rPr lang="en-US" sz="1800" b="0" i="0" dirty="0">
                <a:solidFill>
                  <a:schemeClr val="tx1"/>
                </a:solidFill>
                <a:effectLst/>
                <a:latin typeface="-apple-system"/>
              </a:rPr>
              <a:t>The project seeks to understand several critical aspects of SpaceX's operations: predicting the successful landing of the Falcon 9's first stage, identifying the key factors that influence landing success, understanding how geographical and infrastructure elements affect launch site selection, determining the relationship between payload mass and landing success, and analyzing how technological improvements have impacted success rates over time. These insights are valuable not only for SpaceX but also for potential competitors and the broader space industry in understanding the economics and technical requirements of reusable rocket technology.</a:t>
            </a:r>
          </a:p>
          <a:p>
            <a:pPr>
              <a:spcBef>
                <a:spcPts val="1400"/>
              </a:spcBef>
            </a:pPr>
            <a:endParaRPr lang="en-US" sz="1800" dirty="0">
              <a:solidFill>
                <a:schemeClr val="tx1"/>
              </a:solidFill>
              <a:latin typeface="-apple-system"/>
            </a:endParaRPr>
          </a:p>
          <a:p>
            <a:pPr marL="0" indent="0">
              <a:spcBef>
                <a:spcPts val="1400"/>
              </a:spcBef>
              <a:buNone/>
            </a:pPr>
            <a:endParaRPr lang="en-US" sz="18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descr="A pie chart with different colored circles&#10;&#10;AI-generated content may be incorrect.">
            <a:extLst>
              <a:ext uri="{FF2B5EF4-FFF2-40B4-BE49-F238E27FC236}">
                <a16:creationId xmlns:a16="http://schemas.microsoft.com/office/drawing/2014/main" id="{294553B2-A96B-1873-0FFE-D2565324112B}"/>
              </a:ext>
            </a:extLst>
          </p:cNvPr>
          <p:cNvPicPr>
            <a:picLocks noGrp="1" noChangeAspect="1"/>
          </p:cNvPicPr>
          <p:nvPr>
            <p:ph idx="4294967295"/>
          </p:nvPr>
        </p:nvPicPr>
        <p:blipFill>
          <a:blip r:embed="rId3"/>
          <a:stretch>
            <a:fillRect/>
          </a:stretch>
        </p:blipFill>
        <p:spPr>
          <a:xfrm>
            <a:off x="852930" y="1327365"/>
            <a:ext cx="10349761" cy="4203270"/>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sp>
        <p:nvSpPr>
          <p:cNvPr id="6" name="TextBox 5">
            <a:extLst>
              <a:ext uri="{FF2B5EF4-FFF2-40B4-BE49-F238E27FC236}">
                <a16:creationId xmlns:a16="http://schemas.microsoft.com/office/drawing/2014/main" id="{FCCC8655-DC27-E71B-A022-D76E06AC24EC}"/>
              </a:ext>
            </a:extLst>
          </p:cNvPr>
          <p:cNvSpPr txBox="1"/>
          <p:nvPr/>
        </p:nvSpPr>
        <p:spPr>
          <a:xfrm>
            <a:off x="3227461" y="5840907"/>
            <a:ext cx="8058150" cy="369332"/>
          </a:xfrm>
          <a:prstGeom prst="rect">
            <a:avLst/>
          </a:prstGeom>
          <a:noFill/>
        </p:spPr>
        <p:txBody>
          <a:bodyPr wrap="square" rtlCol="0">
            <a:spAutoFit/>
          </a:bodyPr>
          <a:lstStyle/>
          <a:p>
            <a:r>
              <a:rPr lang="en-PR" dirty="0"/>
              <a:t>We can observe each site and the success percentage.</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pic>
        <p:nvPicPr>
          <p:cNvPr id="4" name="Content Placeholder 3" descr="A pie chart with a blue circle&#10;&#10;AI-generated content may be incorrect.">
            <a:extLst>
              <a:ext uri="{FF2B5EF4-FFF2-40B4-BE49-F238E27FC236}">
                <a16:creationId xmlns:a16="http://schemas.microsoft.com/office/drawing/2014/main" id="{86107EF0-B8E5-D32E-E840-F319E62F5691}"/>
              </a:ext>
            </a:extLst>
          </p:cNvPr>
          <p:cNvPicPr>
            <a:picLocks noGrp="1" noChangeAspect="1"/>
          </p:cNvPicPr>
          <p:nvPr>
            <p:ph idx="4294967295"/>
          </p:nvPr>
        </p:nvPicPr>
        <p:blipFill>
          <a:blip r:embed="rId3"/>
          <a:stretch>
            <a:fillRect/>
          </a:stretch>
        </p:blipFill>
        <p:spPr>
          <a:xfrm>
            <a:off x="1273234" y="2461829"/>
            <a:ext cx="9509153" cy="3965382"/>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Most Success Site</a:t>
            </a:r>
          </a:p>
        </p:txBody>
      </p:sp>
      <p:sp>
        <p:nvSpPr>
          <p:cNvPr id="6" name="TextBox 5">
            <a:extLst>
              <a:ext uri="{FF2B5EF4-FFF2-40B4-BE49-F238E27FC236}">
                <a16:creationId xmlns:a16="http://schemas.microsoft.com/office/drawing/2014/main" id="{3F0B76B7-A33D-D9B6-EF83-5C111F92BBA0}"/>
              </a:ext>
            </a:extLst>
          </p:cNvPr>
          <p:cNvSpPr txBox="1"/>
          <p:nvPr/>
        </p:nvSpPr>
        <p:spPr>
          <a:xfrm>
            <a:off x="2714625" y="1590098"/>
            <a:ext cx="7529513" cy="369332"/>
          </a:xfrm>
          <a:prstGeom prst="rect">
            <a:avLst/>
          </a:prstGeom>
          <a:noFill/>
        </p:spPr>
        <p:txBody>
          <a:bodyPr wrap="square" rtlCol="0">
            <a:spAutoFit/>
          </a:bodyPr>
          <a:lstStyle/>
          <a:p>
            <a:r>
              <a:rPr lang="en-PR" dirty="0"/>
              <a:t>We see here the site with the better success rate with 76.9%.</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4" name="Content Placeholder 3" descr="A graph with numbers and points&#10;&#10;AI-generated content may be incorrect.">
            <a:extLst>
              <a:ext uri="{FF2B5EF4-FFF2-40B4-BE49-F238E27FC236}">
                <a16:creationId xmlns:a16="http://schemas.microsoft.com/office/drawing/2014/main" id="{CAA37A1B-AF4F-D262-4CAC-0F8C831734C0}"/>
              </a:ext>
            </a:extLst>
          </p:cNvPr>
          <p:cNvPicPr>
            <a:picLocks noGrp="1" noChangeAspect="1"/>
          </p:cNvPicPr>
          <p:nvPr>
            <p:ph idx="4294967295"/>
          </p:nvPr>
        </p:nvPicPr>
        <p:blipFill>
          <a:blip r:embed="rId3"/>
          <a:stretch>
            <a:fillRect/>
          </a:stretch>
        </p:blipFill>
        <p:spPr>
          <a:xfrm>
            <a:off x="669925" y="1546554"/>
            <a:ext cx="7039634" cy="2576410"/>
          </a:xfrm>
          <a:prstGeom prst="rect">
            <a:avLst/>
          </a:prstGeom>
          <a:ln>
            <a:solidFill>
              <a:schemeClr val="tx1"/>
            </a:solidFill>
          </a:ln>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Picture 6" descr="A graph with numbers and a line&#10;&#10;AI-generated content may be incorrect.">
            <a:extLst>
              <a:ext uri="{FF2B5EF4-FFF2-40B4-BE49-F238E27FC236}">
                <a16:creationId xmlns:a16="http://schemas.microsoft.com/office/drawing/2014/main" id="{712F259C-C3E4-F3CF-02DD-EA00DD75864E}"/>
              </a:ext>
            </a:extLst>
          </p:cNvPr>
          <p:cNvPicPr>
            <a:picLocks noChangeAspect="1"/>
          </p:cNvPicPr>
          <p:nvPr/>
        </p:nvPicPr>
        <p:blipFill>
          <a:blip r:embed="rId4"/>
          <a:stretch>
            <a:fillRect/>
          </a:stretch>
        </p:blipFill>
        <p:spPr>
          <a:xfrm>
            <a:off x="669925" y="4097118"/>
            <a:ext cx="7039634" cy="2624298"/>
          </a:xfrm>
          <a:prstGeom prst="rect">
            <a:avLst/>
          </a:prstGeom>
          <a:ln>
            <a:solidFill>
              <a:schemeClr val="tx1"/>
            </a:solidFill>
          </a:ln>
        </p:spPr>
      </p:pic>
      <p:sp>
        <p:nvSpPr>
          <p:cNvPr id="8" name="TextBox 7">
            <a:extLst>
              <a:ext uri="{FF2B5EF4-FFF2-40B4-BE49-F238E27FC236}">
                <a16:creationId xmlns:a16="http://schemas.microsoft.com/office/drawing/2014/main" id="{351A21D0-2496-A9CF-57FC-FDD8F003AAC4}"/>
              </a:ext>
            </a:extLst>
          </p:cNvPr>
          <p:cNvSpPr txBox="1"/>
          <p:nvPr/>
        </p:nvSpPr>
        <p:spPr>
          <a:xfrm>
            <a:off x="7986713" y="3429000"/>
            <a:ext cx="3771900" cy="923330"/>
          </a:xfrm>
          <a:prstGeom prst="rect">
            <a:avLst/>
          </a:prstGeom>
          <a:noFill/>
        </p:spPr>
        <p:txBody>
          <a:bodyPr wrap="square" rtlCol="0">
            <a:spAutoFit/>
          </a:bodyPr>
          <a:lstStyle/>
          <a:p>
            <a:r>
              <a:rPr lang="en-PR" dirty="0"/>
              <a:t>Here we can see for KSC LC-39A that it have a better success rate between 2500 and 5300 of payload mass.</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86F603C-3950-F547-4C83-322B41117ECA}"/>
              </a:ext>
            </a:extLst>
          </p:cNvPr>
          <p:cNvPicPr>
            <a:picLocks noChangeAspect="1"/>
          </p:cNvPicPr>
          <p:nvPr/>
        </p:nvPicPr>
        <p:blipFill>
          <a:blip r:embed="rId3"/>
          <a:stretch>
            <a:fillRect/>
          </a:stretch>
        </p:blipFill>
        <p:spPr>
          <a:xfrm>
            <a:off x="584634" y="1473071"/>
            <a:ext cx="7547259" cy="4420631"/>
          </a:xfrm>
          <a:prstGeom prst="rect">
            <a:avLst/>
          </a:prstGeom>
        </p:spPr>
      </p:pic>
      <p:sp>
        <p:nvSpPr>
          <p:cNvPr id="6" name="TextBox 5">
            <a:extLst>
              <a:ext uri="{FF2B5EF4-FFF2-40B4-BE49-F238E27FC236}">
                <a16:creationId xmlns:a16="http://schemas.microsoft.com/office/drawing/2014/main" id="{1A62A055-161B-52FE-E726-AA497D5BD88D}"/>
              </a:ext>
            </a:extLst>
          </p:cNvPr>
          <p:cNvSpPr txBox="1"/>
          <p:nvPr/>
        </p:nvSpPr>
        <p:spPr>
          <a:xfrm>
            <a:off x="8317269" y="3064578"/>
            <a:ext cx="3056922" cy="923330"/>
          </a:xfrm>
          <a:prstGeom prst="rect">
            <a:avLst/>
          </a:prstGeom>
          <a:noFill/>
        </p:spPr>
        <p:txBody>
          <a:bodyPr wrap="square" rtlCol="0">
            <a:spAutoFit/>
          </a:bodyPr>
          <a:lstStyle/>
          <a:p>
            <a:r>
              <a:rPr lang="en-PR" dirty="0"/>
              <a:t>We can observe that Decision Tree wins for accuracy with a 0.88.</a:t>
            </a: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12995" y="1470806"/>
            <a:ext cx="4488393" cy="4554767"/>
          </a:xfrm>
          <a:prstGeom prst="rect">
            <a:avLst/>
          </a:prstGeom>
        </p:spPr>
        <p:txBody>
          <a:bodyPr>
            <a:normAutofit/>
          </a:bodyPr>
          <a:lstStyle/>
          <a:p>
            <a:pPr marL="0" indent="0">
              <a:lnSpc>
                <a:spcPct val="100000"/>
              </a:lnSpc>
              <a:spcBef>
                <a:spcPts val="1400"/>
              </a:spcBef>
              <a:buNone/>
            </a:pPr>
            <a:r>
              <a:rPr lang="en-US" sz="2000" dirty="0"/>
              <a:t>The Decision Tree achieved 0.888% accuracy, making it the best-performing model. It correctly classified all five "Did Not Land" cases, with only one false positive. For "Landed" cases, it accurately predicted 11 out of 12, with just one false negative. Compared to other models, it had fewer errors, especially in false positives, which are more costly for mission planning. Its ability to define clear decision boundaries makes it the most reliable model for predicting SpaceX rocket landings and estimating launch costs.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AI-generated content may be incorrect.">
            <a:extLst>
              <a:ext uri="{FF2B5EF4-FFF2-40B4-BE49-F238E27FC236}">
                <a16:creationId xmlns:a16="http://schemas.microsoft.com/office/drawing/2014/main" id="{82E56A73-E170-8F85-D385-6E150F39666D}"/>
              </a:ext>
            </a:extLst>
          </p:cNvPr>
          <p:cNvPicPr>
            <a:picLocks noChangeAspect="1"/>
          </p:cNvPicPr>
          <p:nvPr/>
        </p:nvPicPr>
        <p:blipFill>
          <a:blip r:embed="rId3"/>
          <a:stretch>
            <a:fillRect/>
          </a:stretch>
        </p:blipFill>
        <p:spPr>
          <a:xfrm>
            <a:off x="467745" y="1470806"/>
            <a:ext cx="5628255" cy="48485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646123"/>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tx1"/>
                </a:solidFill>
                <a:effectLst/>
                <a:latin typeface="Helvetica Neue" panose="02000503000000020004" pitchFamily="2" charset="0"/>
              </a:rPr>
              <a:t>The SpaceX Falcon 9 landing prediction project utilized a multi-source ETL pipeline to collect and preprocess data. Launch data was retrieved via SpaceX's REST API and web-scraped from Wikipedia using Python (requests, </a:t>
            </a:r>
            <a:r>
              <a:rPr lang="en-US" sz="2000" dirty="0" err="1">
                <a:solidFill>
                  <a:schemeClr val="tx1"/>
                </a:solidFill>
                <a:effectLst/>
                <a:latin typeface="Helvetica Neue" panose="02000503000000020004" pitchFamily="2" charset="0"/>
              </a:rPr>
              <a:t>BeautifulSoup</a:t>
            </a:r>
            <a:r>
              <a:rPr lang="en-US" sz="2000" dirty="0">
                <a:solidFill>
                  <a:schemeClr val="tx1"/>
                </a:solidFill>
                <a:effectLst/>
                <a:latin typeface="Helvetica Neue" panose="02000503000000020004" pitchFamily="2" charset="0"/>
              </a:rPr>
              <a:t>). Preprocessing included handling missing values, standardizing data types, and encoding categorical features using Pandas, resulting in a clean dataset with 80 features stored in CSV and SQLite for analysis.</a:t>
            </a:r>
          </a:p>
          <a:p>
            <a:pPr marL="0" indent="0">
              <a:buNone/>
            </a:pPr>
            <a:r>
              <a:rPr lang="en-US" sz="2000" dirty="0">
                <a:solidFill>
                  <a:schemeClr val="tx1"/>
                </a:solidFill>
                <a:effectLst/>
                <a:latin typeface="Helvetica Neue" panose="02000503000000020004" pitchFamily="2" charset="0"/>
              </a:rPr>
              <a:t>Exploratory Data Analysis (EDA) involved SQL queries, Matplotlib, and Seaborn for trends and success visualization, while interactive maps and dashboards were created using Folium and Dash. Predictive analysis split the data (80/20), standardized features, and evaluated Logistic Regression, SVM, Decision Trees, and KNN models. </a:t>
            </a:r>
            <a:r>
              <a:rPr lang="en-US" sz="2000" dirty="0" err="1">
                <a:solidFill>
                  <a:schemeClr val="tx1"/>
                </a:solidFill>
                <a:effectLst/>
                <a:latin typeface="Helvetica Neue" panose="02000503000000020004" pitchFamily="2" charset="0"/>
              </a:rPr>
              <a:t>GridSearchCV</a:t>
            </a:r>
            <a:r>
              <a:rPr lang="en-US" sz="2000" dirty="0">
                <a:solidFill>
                  <a:schemeClr val="tx1"/>
                </a:solidFill>
                <a:effectLst/>
                <a:latin typeface="Helvetica Neue" panose="02000503000000020004" pitchFamily="2" charset="0"/>
              </a:rPr>
              <a:t> optimized hyperparameters, with the Decision Tree achieving 88.89% accuracy. Model performance was analyzed using confusion matrices and classification reports.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ts val="1650"/>
              </a:lnSpc>
              <a:spcBef>
                <a:spcPts val="150"/>
              </a:spcBef>
              <a:spcAft>
                <a:spcPts val="150"/>
              </a:spcAft>
              <a:buFont typeface="Arial" panose="020B0604020202020204" pitchFamily="34" charset="0"/>
              <a:buChar char="•"/>
            </a:pPr>
            <a:r>
              <a:rPr lang="en-US" sz="2000" dirty="0"/>
              <a:t>The project collected data through three main methods: SpaceX API integration, web scraping, and data processing. Using the requests library, the SpaceX API provided detailed launch data, including flight numbers, booster versions, payload information, technical specifications, and landing outcomes. Additionally, web scraping with BeautifulSoup4 was employed to extract historical launch records and mission details from Wikipedia's Falcon 9 launch history, supplementing the API data with information not otherwise available. </a:t>
            </a:r>
          </a:p>
          <a:p>
            <a:pPr>
              <a:lnSpc>
                <a:spcPts val="1650"/>
              </a:lnSpc>
              <a:spcBef>
                <a:spcPts val="150"/>
              </a:spcBef>
              <a:spcAft>
                <a:spcPts val="150"/>
              </a:spcAft>
              <a:buFont typeface="Arial" panose="020B0604020202020204" pitchFamily="34" charset="0"/>
              <a:buChar char="•"/>
            </a:pPr>
            <a:endParaRPr lang="en-US" sz="2000" dirty="0"/>
          </a:p>
          <a:p>
            <a:pPr>
              <a:lnSpc>
                <a:spcPts val="1650"/>
              </a:lnSpc>
              <a:spcBef>
                <a:spcPts val="150"/>
              </a:spcBef>
              <a:spcAft>
                <a:spcPts val="150"/>
              </a:spcAft>
              <a:buFont typeface="Arial" panose="020B0604020202020204" pitchFamily="34" charset="0"/>
              <a:buChar char="•"/>
            </a:pPr>
            <a:endParaRPr lang="en-US" sz="2000" dirty="0"/>
          </a:p>
          <a:p>
            <a:pPr>
              <a:lnSpc>
                <a:spcPts val="1650"/>
              </a:lnSpc>
              <a:spcBef>
                <a:spcPts val="150"/>
              </a:spcBef>
              <a:spcAft>
                <a:spcPts val="150"/>
              </a:spcAft>
              <a:buFont typeface="Arial" panose="020B0604020202020204" pitchFamily="34" charset="0"/>
              <a:buChar char="•"/>
            </a:pPr>
            <a:r>
              <a:rPr lang="en-US" sz="2000" dirty="0"/>
              <a:t>The data was processed using Pandas </a:t>
            </a:r>
            <a:r>
              <a:rPr lang="en-US" sz="2000" dirty="0" err="1"/>
              <a:t>DataFrame</a:t>
            </a:r>
            <a:r>
              <a:rPr lang="en-US" sz="2000" dirty="0"/>
              <a:t> operations, which included handling missing values in key columns like </a:t>
            </a:r>
            <a:r>
              <a:rPr lang="en-US" sz="2000" dirty="0" err="1"/>
              <a:t>PayloadMass</a:t>
            </a:r>
            <a:r>
              <a:rPr lang="en-US" sz="2000" dirty="0"/>
              <a:t> and </a:t>
            </a:r>
            <a:r>
              <a:rPr lang="en-US" sz="2000" dirty="0" err="1"/>
              <a:t>LandingPad</a:t>
            </a:r>
            <a:r>
              <a:rPr lang="en-US" sz="2000" dirty="0"/>
              <a:t>, standardizing data types, and creating dummy variables for categorical features. The final structured dataset consisted of 80 features covering launch specifications, outcomes, and engineered variables. This comprehensive dataset was stored in both CSV format and a SQLite database, forming a robust foundation for further analysis.</a:t>
            </a:r>
            <a:br>
              <a:rPr lang="en-US" sz="1600" dirty="0">
                <a:effectLst/>
                <a:latin typeface="-apple-system"/>
              </a:rPr>
            </a:br>
            <a:endParaRPr lang="en-US" sz="1600" dirty="0">
              <a:effectLst/>
              <a:latin typeface="-apple-system"/>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929439" y="4940517"/>
            <a:ext cx="2786061" cy="1285875"/>
          </a:xfrm>
          <a:prstGeom prst="rect">
            <a:avLst/>
          </a:prstGeom>
        </p:spPr>
        <p:txBody>
          <a:bodyPr vert="horz" lIns="91440" tIns="45720" rIns="91440" bIns="45720" rtlCol="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000" dirty="0">
                <a:solidFill>
                  <a:schemeClr val="accent3">
                    <a:lumMod val="25000"/>
                  </a:schemeClr>
                </a:solidFill>
                <a:latin typeface="Abadi" panose="020B0604020104020204" pitchFamily="34" charset="0"/>
              </a:rPr>
              <a:t>Add the GitHub URL of the completed SpaceX API calls notebook </a:t>
            </a:r>
            <a:r>
              <a:rPr lang="en-US" sz="1000" dirty="0">
                <a:solidFill>
                  <a:srgbClr val="1C7DDB"/>
                </a:solidFill>
                <a:latin typeface="Abadi" panose="020B0604020104020204" pitchFamily="34" charset="0"/>
              </a:rPr>
              <a:t>(must include completed code cell and outcome cell), </a:t>
            </a:r>
            <a:r>
              <a:rPr lang="en-US" sz="10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 shot of a computer program&#10;&#10;AI-generated content may be incorrect.">
            <a:extLst>
              <a:ext uri="{FF2B5EF4-FFF2-40B4-BE49-F238E27FC236}">
                <a16:creationId xmlns:a16="http://schemas.microsoft.com/office/drawing/2014/main" id="{8C16F0AE-9EFA-5754-D145-4440264FE10A}"/>
              </a:ext>
            </a:extLst>
          </p:cNvPr>
          <p:cNvPicPr>
            <a:picLocks noChangeAspect="1"/>
          </p:cNvPicPr>
          <p:nvPr/>
        </p:nvPicPr>
        <p:blipFill>
          <a:blip r:embed="rId3"/>
          <a:stretch>
            <a:fillRect/>
          </a:stretch>
        </p:blipFill>
        <p:spPr>
          <a:xfrm>
            <a:off x="770011" y="1685153"/>
            <a:ext cx="5387502" cy="3742965"/>
          </a:xfrm>
          <a:prstGeom prst="rect">
            <a:avLst/>
          </a:prstGeom>
        </p:spPr>
      </p:pic>
      <p:pic>
        <p:nvPicPr>
          <p:cNvPr id="9" name="Picture 8" descr="A screen shot of a computer&#10;&#10;AI-generated content may be incorrect.">
            <a:extLst>
              <a:ext uri="{FF2B5EF4-FFF2-40B4-BE49-F238E27FC236}">
                <a16:creationId xmlns:a16="http://schemas.microsoft.com/office/drawing/2014/main" id="{04952AEC-954C-9BEC-D030-3114787F4265}"/>
              </a:ext>
            </a:extLst>
          </p:cNvPr>
          <p:cNvPicPr>
            <a:picLocks noChangeAspect="1"/>
          </p:cNvPicPr>
          <p:nvPr/>
        </p:nvPicPr>
        <p:blipFill>
          <a:blip r:embed="rId4"/>
          <a:stretch>
            <a:fillRect/>
          </a:stretch>
        </p:blipFill>
        <p:spPr>
          <a:xfrm>
            <a:off x="6494389" y="2343150"/>
            <a:ext cx="5435600" cy="21717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87411" y="5126344"/>
            <a:ext cx="2062089" cy="2081212"/>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0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screen shot of a computer program&#10;&#10;AI-generated content may be incorrect.">
            <a:extLst>
              <a:ext uri="{FF2B5EF4-FFF2-40B4-BE49-F238E27FC236}">
                <a16:creationId xmlns:a16="http://schemas.microsoft.com/office/drawing/2014/main" id="{F02EDDCE-A807-A801-DD21-DCA8EDBAA56F}"/>
              </a:ext>
            </a:extLst>
          </p:cNvPr>
          <p:cNvPicPr>
            <a:picLocks noChangeAspect="1"/>
          </p:cNvPicPr>
          <p:nvPr/>
        </p:nvPicPr>
        <p:blipFill>
          <a:blip r:embed="rId3"/>
          <a:stretch>
            <a:fillRect/>
          </a:stretch>
        </p:blipFill>
        <p:spPr>
          <a:xfrm>
            <a:off x="770011" y="1828800"/>
            <a:ext cx="5676900" cy="3791431"/>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8D572D54-D40E-2A62-1731-20C0C67C4199}"/>
              </a:ext>
            </a:extLst>
          </p:cNvPr>
          <p:cNvPicPr>
            <a:picLocks noChangeAspect="1"/>
          </p:cNvPicPr>
          <p:nvPr/>
        </p:nvPicPr>
        <p:blipFill>
          <a:blip r:embed="rId4"/>
          <a:stretch>
            <a:fillRect/>
          </a:stretch>
        </p:blipFill>
        <p:spPr>
          <a:xfrm>
            <a:off x="6718300" y="2319245"/>
            <a:ext cx="4978400" cy="262718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2683</TotalTime>
  <Words>3393</Words>
  <Application>Microsoft Macintosh PowerPoint</Application>
  <PresentationFormat>Widescreen</PresentationFormat>
  <Paragraphs>193</Paragraphs>
  <Slides>49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-apple-system</vt:lpstr>
      <vt:lpstr>Abadi</vt:lpstr>
      <vt:lpstr>Arial</vt:lpstr>
      <vt:lpstr>Calibri</vt:lpstr>
      <vt:lpstr>Helvetica Neue</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JULIO E CAMACHO ALICEA</cp:lastModifiedBy>
  <cp:revision>201</cp:revision>
  <dcterms:created xsi:type="dcterms:W3CDTF">2021-04-29T18:58:34Z</dcterms:created>
  <dcterms:modified xsi:type="dcterms:W3CDTF">2025-01-29T16:22:51Z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